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70" r:id="rId4"/>
    <p:sldId id="282" r:id="rId5"/>
    <p:sldId id="280" r:id="rId6"/>
    <p:sldId id="284" r:id="rId7"/>
    <p:sldId id="283" r:id="rId8"/>
    <p:sldId id="285" r:id="rId9"/>
    <p:sldId id="264" r:id="rId10"/>
    <p:sldId id="277" r:id="rId11"/>
    <p:sldId id="286" r:id="rId12"/>
    <p:sldId id="287" r:id="rId13"/>
    <p:sldId id="276" r:id="rId14"/>
    <p:sldId id="265" r:id="rId15"/>
    <p:sldId id="271" r:id="rId16"/>
    <p:sldId id="272" r:id="rId17"/>
    <p:sldId id="263" r:id="rId18"/>
    <p:sldId id="278" r:id="rId19"/>
    <p:sldId id="273" r:id="rId20"/>
    <p:sldId id="261" r:id="rId21"/>
    <p:sldId id="260" r:id="rId22"/>
    <p:sldId id="266" r:id="rId23"/>
    <p:sldId id="290" r:id="rId24"/>
    <p:sldId id="289"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Шишкин" initials="ДШ"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10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5" d="100"/>
          <a:sy n="115" d="100"/>
        </p:scale>
        <p:origin x="432"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a:t>Динамика роста количества членов профсоюза</a:t>
            </a:r>
            <a:r>
              <a:rPr lang="ru-RU" baseline="0" dirty="0"/>
              <a:t> 2019-2022 гг.</a:t>
            </a:r>
            <a:endParaRPr lang="ru-RU"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Ряд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2019 (янв-авг)</c:v>
                </c:pt>
                <c:pt idx="1">
                  <c:v>2019 (окт-дек)</c:v>
                </c:pt>
                <c:pt idx="2">
                  <c:v>2020</c:v>
                </c:pt>
                <c:pt idx="3">
                  <c:v>2021</c:v>
                </c:pt>
                <c:pt idx="4">
                  <c:v>2022</c:v>
                </c:pt>
              </c:strCache>
            </c:strRef>
          </c:cat>
          <c:val>
            <c:numRef>
              <c:f>Лист1!$B$2:$B$6</c:f>
              <c:numCache>
                <c:formatCode>General</c:formatCode>
                <c:ptCount val="5"/>
                <c:pt idx="0">
                  <c:v>369</c:v>
                </c:pt>
                <c:pt idx="1">
                  <c:v>415</c:v>
                </c:pt>
                <c:pt idx="2">
                  <c:v>567</c:v>
                </c:pt>
                <c:pt idx="3">
                  <c:v>720</c:v>
                </c:pt>
                <c:pt idx="4">
                  <c:v>855</c:v>
                </c:pt>
              </c:numCache>
            </c:numRef>
          </c:val>
          <c:extLst>
            <c:ext xmlns:c16="http://schemas.microsoft.com/office/drawing/2014/chart" uri="{C3380CC4-5D6E-409C-BE32-E72D297353CC}">
              <c16:uniqueId val="{00000000-9E67-4D0E-97FC-5888C0ACDBE3}"/>
            </c:ext>
          </c:extLst>
        </c:ser>
        <c:dLbls>
          <c:dLblPos val="outEnd"/>
          <c:showLegendKey val="0"/>
          <c:showVal val="1"/>
          <c:showCatName val="0"/>
          <c:showSerName val="0"/>
          <c:showPercent val="0"/>
          <c:showBubbleSize val="0"/>
        </c:dLbls>
        <c:gapWidth val="219"/>
        <c:overlap val="-27"/>
        <c:axId val="81089632"/>
        <c:axId val="81089152"/>
      </c:barChart>
      <c:catAx>
        <c:axId val="81089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1089152"/>
        <c:crosses val="autoZero"/>
        <c:auto val="1"/>
        <c:lblAlgn val="ctr"/>
        <c:lblOffset val="100"/>
        <c:noMultiLvlLbl val="0"/>
      </c:catAx>
      <c:valAx>
        <c:axId val="8108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1089632"/>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a:t>Динамика роста денежных поступлений в фонд профсоюза</a:t>
            </a:r>
            <a:r>
              <a:rPr lang="ru-RU" baseline="0" dirty="0"/>
              <a:t> 2019-2022 гг.</a:t>
            </a:r>
            <a:endParaRPr lang="ru-RU"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Ряд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pt idx="0">
                  <c:v>2019</c:v>
                </c:pt>
                <c:pt idx="1">
                  <c:v>2020</c:v>
                </c:pt>
                <c:pt idx="2">
                  <c:v>2021</c:v>
                </c:pt>
                <c:pt idx="3">
                  <c:v>2022</c:v>
                </c:pt>
              </c:numCache>
            </c:numRef>
          </c:cat>
          <c:val>
            <c:numRef>
              <c:f>Лист1!$B$2:$B$5</c:f>
              <c:numCache>
                <c:formatCode>General</c:formatCode>
                <c:ptCount val="4"/>
                <c:pt idx="0">
                  <c:v>1800000</c:v>
                </c:pt>
                <c:pt idx="1">
                  <c:v>2553000</c:v>
                </c:pt>
                <c:pt idx="2">
                  <c:v>3365000</c:v>
                </c:pt>
                <c:pt idx="3">
                  <c:v>4159000</c:v>
                </c:pt>
              </c:numCache>
            </c:numRef>
          </c:val>
          <c:extLst>
            <c:ext xmlns:c16="http://schemas.microsoft.com/office/drawing/2014/chart" uri="{C3380CC4-5D6E-409C-BE32-E72D297353CC}">
              <c16:uniqueId val="{00000000-9E67-4D0E-97FC-5888C0ACDBE3}"/>
            </c:ext>
          </c:extLst>
        </c:ser>
        <c:dLbls>
          <c:dLblPos val="outEnd"/>
          <c:showLegendKey val="0"/>
          <c:showVal val="1"/>
          <c:showCatName val="0"/>
          <c:showSerName val="0"/>
          <c:showPercent val="0"/>
          <c:showBubbleSize val="0"/>
        </c:dLbls>
        <c:gapWidth val="219"/>
        <c:overlap val="-27"/>
        <c:axId val="81089632"/>
        <c:axId val="81089152"/>
      </c:barChart>
      <c:catAx>
        <c:axId val="81089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1089152"/>
        <c:crosses val="autoZero"/>
        <c:auto val="1"/>
        <c:lblAlgn val="ctr"/>
        <c:lblOffset val="100"/>
        <c:noMultiLvlLbl val="0"/>
      </c:catAx>
      <c:valAx>
        <c:axId val="8108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1089632"/>
        <c:crosses val="autoZero"/>
        <c:crossBetween val="between"/>
        <c:majorUnit val="500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32F-4646-9F70-C3BBAB943AE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32F-4646-9F70-C3BBAB943AE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32F-4646-9F70-C3BBAB943AE3}"/>
              </c:ext>
            </c:extLst>
          </c:dPt>
          <c:dLbls>
            <c:dLbl>
              <c:idx val="0"/>
              <c:layout>
                <c:manualLayout>
                  <c:x val="3.5089364636225577E-2"/>
                  <c:y val="-4.3508618074300101E-3"/>
                </c:manualLayout>
              </c:layout>
              <c:showLegendKey val="0"/>
              <c:showVal val="1"/>
              <c:showCatName val="1"/>
              <c:showSerName val="0"/>
              <c:showPercent val="1"/>
              <c:showBubbleSize val="0"/>
              <c:extLst>
                <c:ext xmlns:c15="http://schemas.microsoft.com/office/drawing/2012/chart" uri="{CE6537A1-D6FC-4f65-9D91-7224C49458BB}">
                  <c15:layout>
                    <c:manualLayout>
                      <c:w val="0.22662169734506463"/>
                      <c:h val="0.16162486477100571"/>
                    </c:manualLayout>
                  </c15:layout>
                </c:ext>
                <c:ext xmlns:c16="http://schemas.microsoft.com/office/drawing/2014/chart" uri="{C3380CC4-5D6E-409C-BE32-E72D297353CC}">
                  <c16:uniqueId val="{00000001-A32F-4646-9F70-C3BBAB943AE3}"/>
                </c:ext>
              </c:extLst>
            </c:dLbl>
            <c:dLbl>
              <c:idx val="1"/>
              <c:layout>
                <c:manualLayout>
                  <c:x val="1.9949778605319365E-2"/>
                  <c:y val="9.550281146149521E-2"/>
                </c:manualLayout>
              </c:layout>
              <c:tx>
                <c:rich>
                  <a:bodyPr/>
                  <a:lstStyle/>
                  <a:p>
                    <a:r>
                      <a:rPr lang="ru-RU" dirty="0" smtClean="0"/>
                      <a:t>Спортивные и </a:t>
                    </a:r>
                    <a:fld id="{5B4E6F9F-2055-494C-9F57-2CD374390E7C}" type="CATEGORYNAME">
                      <a:rPr lang="ru-RU" smtClean="0"/>
                      <a:pPr/>
                      <a:t>[ИМЯ КАТЕГОРИИ]</a:t>
                    </a:fld>
                    <a:r>
                      <a:rPr lang="ru-RU" baseline="0" dirty="0"/>
                      <a:t>; </a:t>
                    </a:r>
                    <a:fld id="{E733C415-2C35-40C4-B5BB-9508477CA79B}" type="VALUE">
                      <a:rPr lang="ru-RU" baseline="0" dirty="0"/>
                      <a:pPr/>
                      <a:t>[ЗНАЧЕНИЕ]</a:t>
                    </a:fld>
                    <a:r>
                      <a:rPr lang="ru-RU" baseline="0" dirty="0"/>
                      <a:t>; </a:t>
                    </a:r>
                    <a:fld id="{68620640-1F42-4040-89BE-C900C67DD19E}" type="PERCENTAGE">
                      <a:rPr lang="ru-RU" baseline="0" dirty="0"/>
                      <a:pPr/>
                      <a:t>[ПРОЦЕНТ]</a:t>
                    </a:fld>
                    <a:endParaRPr lang="ru-RU" baseline="0" dirty="0"/>
                  </a:p>
                </c:rich>
              </c:tx>
              <c:showLegendKey val="0"/>
              <c:showVal val="1"/>
              <c:showCatName val="1"/>
              <c:showSerName val="0"/>
              <c:showPercent val="1"/>
              <c:showBubbleSize val="0"/>
              <c:extLst>
                <c:ext xmlns:c15="http://schemas.microsoft.com/office/drawing/2012/chart" uri="{CE6537A1-D6FC-4f65-9D91-7224C49458BB}">
                  <c15:layout>
                    <c:manualLayout>
                      <c:w val="0.29921009846882746"/>
                      <c:h val="0.20528761219494826"/>
                    </c:manualLayout>
                  </c15:layout>
                  <c15:dlblFieldTable/>
                  <c15:showDataLabelsRange val="0"/>
                </c:ext>
                <c:ext xmlns:c16="http://schemas.microsoft.com/office/drawing/2014/chart" uri="{C3380CC4-5D6E-409C-BE32-E72D297353CC}">
                  <c16:uniqueId val="{00000003-A32F-4646-9F70-C3BBAB943AE3}"/>
                </c:ext>
              </c:extLst>
            </c:dLbl>
            <c:dLbl>
              <c:idx val="2"/>
              <c:layout>
                <c:manualLayout>
                  <c:x val="-0.22107252302165398"/>
                  <c:y val="2.2309613671858616E-2"/>
                </c:manualLayout>
              </c:layout>
              <c:showLegendKey val="0"/>
              <c:showVal val="1"/>
              <c:showCatName val="1"/>
              <c:showSerName val="0"/>
              <c:showPercent val="1"/>
              <c:showBubbleSize val="0"/>
              <c:extLst>
                <c:ext xmlns:c15="http://schemas.microsoft.com/office/drawing/2012/chart" uri="{CE6537A1-D6FC-4f65-9D91-7224C49458BB}">
                  <c15:layout>
                    <c:manualLayout>
                      <c:w val="0.28928432516530533"/>
                      <c:h val="0.15787492186168098"/>
                    </c:manualLayout>
                  </c15:layout>
                </c:ext>
                <c:ext xmlns:c16="http://schemas.microsoft.com/office/drawing/2014/chart" uri="{C3380CC4-5D6E-409C-BE32-E72D297353CC}">
                  <c16:uniqueId val="{00000005-A32F-4646-9F70-C3BBAB943AE3}"/>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ru-RU"/>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oundRect">
                    <a:avLst/>
                  </a:prstGeom>
                  <a:noFill/>
                  <a:ln>
                    <a:noFill/>
                  </a:ln>
                </c15:spPr>
              </c:ext>
            </c:extLst>
          </c:dLbls>
          <c:cat>
            <c:strRef>
              <c:f>Лист1!$A$2:$A$4</c:f>
              <c:strCache>
                <c:ptCount val="3"/>
                <c:pt idx="0">
                  <c:v>Материальная помощь</c:v>
                </c:pt>
                <c:pt idx="1">
                  <c:v>Культурно-массовые мероприятия</c:v>
                </c:pt>
                <c:pt idx="2">
                  <c:v>Социальное страхование</c:v>
                </c:pt>
              </c:strCache>
            </c:strRef>
          </c:cat>
          <c:val>
            <c:numRef>
              <c:f>Лист1!$B$2:$B$4</c:f>
              <c:numCache>
                <c:formatCode>General</c:formatCode>
                <c:ptCount val="3"/>
                <c:pt idx="0">
                  <c:v>1341000</c:v>
                </c:pt>
                <c:pt idx="1">
                  <c:v>1944000</c:v>
                </c:pt>
                <c:pt idx="2">
                  <c:v>166000</c:v>
                </c:pt>
              </c:numCache>
            </c:numRef>
          </c:val>
          <c:extLst>
            <c:ext xmlns:c16="http://schemas.microsoft.com/office/drawing/2014/chart" uri="{C3380CC4-5D6E-409C-BE32-E72D297353CC}">
              <c16:uniqueId val="{00000000-F4F3-4122-9564-31FB417450F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32F-4646-9F70-C3BBAB943AE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32F-4646-9F70-C3BBAB943AE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32F-4646-9F70-C3BBAB943AE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93C-4080-8192-C6CBF8A020A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93C-4080-8192-C6CBF8A020A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93C-4080-8192-C6CBF8A020A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293C-4080-8192-C6CBF8A020A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293C-4080-8192-C6CBF8A020A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293C-4080-8192-C6CBF8A020AE}"/>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293C-4080-8192-C6CBF8A020AE}"/>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293C-4080-8192-C6CBF8A020AE}"/>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293C-4080-8192-C6CBF8A020AE}"/>
              </c:ext>
            </c:extLst>
          </c:dPt>
          <c:dLbls>
            <c:dLbl>
              <c:idx val="0"/>
              <c:layout>
                <c:manualLayout>
                  <c:x val="-0.11809537841181708"/>
                  <c:y val="-0.1463602220453795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32F-4646-9F70-C3BBAB943AE3}"/>
                </c:ext>
              </c:extLst>
            </c:dLbl>
            <c:dLbl>
              <c:idx val="1"/>
              <c:layout>
                <c:manualLayout>
                  <c:x val="0.17944362693743615"/>
                  <c:y val="-9.7573481363586373E-2"/>
                </c:manualLayout>
              </c:layout>
              <c:spPr>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 xmlns:r="http://schemas.openxmlformats.org/officeDocument/2006/relationships" xmlns:c16r2="http://schemas.microsoft.com/office/drawing/2015/06/chart"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ru-RU"/>
                </a:p>
              </c:txPr>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oundRect">
                      <a:avLst/>
                    </a:prstGeom>
                    <a:noFill/>
                    <a:ln>
                      <a:noFill/>
                    </a:ln>
                  </c15:spPr>
                </c:ext>
                <c:ext xmlns:c16="http://schemas.microsoft.com/office/drawing/2014/chart" uri="{C3380CC4-5D6E-409C-BE32-E72D297353CC}">
                  <c16:uniqueId val="{00000003-A32F-4646-9F70-C3BBAB943AE3}"/>
                </c:ext>
              </c:extLst>
            </c:dLbl>
            <c:dLbl>
              <c:idx val="2"/>
              <c:layout>
                <c:manualLayout>
                  <c:x val="0.15950544616661"/>
                  <c:y val="-5.392218706935036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32F-4646-9F70-C3BBAB943AE3}"/>
                </c:ext>
              </c:extLst>
            </c:dLbl>
            <c:dLbl>
              <c:idx val="3"/>
              <c:layout>
                <c:manualLayout>
                  <c:x val="0.19484686788811661"/>
                  <c:y val="7.7031695813357661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93C-4080-8192-C6CBF8A020AE}"/>
                </c:ext>
              </c:extLst>
            </c:dLbl>
            <c:dLbl>
              <c:idx val="4"/>
              <c:layout>
                <c:manualLayout>
                  <c:x val="0.11962908462495751"/>
                  <c:y val="0.13352160607648661"/>
                </c:manualLayout>
              </c:layout>
              <c:spPr>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 xmlns:r="http://schemas.openxmlformats.org/officeDocument/2006/relationships" xmlns:c16r2="http://schemas.microsoft.com/office/drawing/2015/06/chart"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ru-RU"/>
                </a:p>
              </c:txPr>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oundRect">
                      <a:avLst/>
                    </a:prstGeom>
                    <a:noFill/>
                    <a:ln>
                      <a:noFill/>
                    </a:ln>
                  </c15:spPr>
                </c:ext>
                <c:ext xmlns:c16="http://schemas.microsoft.com/office/drawing/2014/chart" uri="{C3380CC4-5D6E-409C-BE32-E72D297353CC}">
                  <c16:uniqueId val="{00000009-293C-4080-8192-C6CBF8A020AE}"/>
                </c:ext>
              </c:extLst>
            </c:dLbl>
            <c:dLbl>
              <c:idx val="5"/>
              <c:layout>
                <c:manualLayout>
                  <c:x val="4.4477480181073947E-2"/>
                  <c:y val="0.1514956684329367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93C-4080-8192-C6CBF8A020AE}"/>
                </c:ext>
              </c:extLst>
            </c:dLbl>
            <c:dLbl>
              <c:idx val="6"/>
              <c:layout>
                <c:manualLayout>
                  <c:x val="-0.14416838403520524"/>
                  <c:y val="0.1591988380142725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293C-4080-8192-C6CBF8A020AE}"/>
                </c:ext>
              </c:extLst>
            </c:dLbl>
            <c:dLbl>
              <c:idx val="7"/>
              <c:layout>
                <c:manualLayout>
                  <c:x val="-0.24385928788933645"/>
                  <c:y val="7.703169581335765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293C-4080-8192-C6CBF8A020AE}"/>
                </c:ext>
              </c:extLst>
            </c:dLbl>
            <c:dLbl>
              <c:idx val="8"/>
              <c:layout>
                <c:manualLayout>
                  <c:x val="-0.2714659997258651"/>
                  <c:y val="-1.540633916267153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293C-4080-8192-C6CBF8A020AE}"/>
                </c:ext>
              </c:extLst>
            </c:dLbl>
            <c:dLbl>
              <c:idx val="9"/>
              <c:layout>
                <c:manualLayout>
                  <c:x val="-0.21778628226594829"/>
                  <c:y val="-5.1354463875571868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293C-4080-8192-C6CBF8A020AE}"/>
                </c:ext>
              </c:extLst>
            </c:dLbl>
            <c:dLbl>
              <c:idx val="10"/>
              <c:layout>
                <c:manualLayout>
                  <c:x val="-0.19017957042941966"/>
                  <c:y val="-0.1540633916267153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93C-4080-8192-C6CBF8A020AE}"/>
                </c:ext>
              </c:extLst>
            </c:dLbl>
            <c:dLbl>
              <c:idx val="11"/>
              <c:layout>
                <c:manualLayout>
                  <c:x val="-0.19631439528198155"/>
                  <c:y val="-0.1155475437200365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293C-4080-8192-C6CBF8A020AE}"/>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ru-RU"/>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oundRect">
                    <a:avLst/>
                  </a:prstGeom>
                  <a:noFill/>
                  <a:ln>
                    <a:noFill/>
                  </a:ln>
                </c15:spPr>
              </c:ext>
            </c:extLst>
          </c:dLbls>
          <c:cat>
            <c:strRef>
              <c:f>Лист1!$A$2:$A$13</c:f>
              <c:strCache>
                <c:ptCount val="12"/>
                <c:pt idx="0">
                  <c:v>Рождение ребёнка</c:v>
                </c:pt>
                <c:pt idx="1">
                  <c:v>Абонементы</c:v>
                </c:pt>
                <c:pt idx="2">
                  <c:v>Лечение</c:v>
                </c:pt>
                <c:pt idx="3">
                  <c:v>Смерть родственника</c:v>
                </c:pt>
                <c:pt idx="4">
                  <c:v>Юбилей</c:v>
                </c:pt>
                <c:pt idx="5">
                  <c:v>Трудная жизненная ситуация</c:v>
                </c:pt>
                <c:pt idx="6">
                  <c:v>Путёвка в лагерь</c:v>
                </c:pt>
                <c:pt idx="7">
                  <c:v>Санаторно-курортное лечение</c:v>
                </c:pt>
                <c:pt idx="8">
                  <c:v>Мобилизация</c:v>
                </c:pt>
                <c:pt idx="9">
                  <c:v>Сбор ребёнка в начальную школу</c:v>
                </c:pt>
                <c:pt idx="10">
                  <c:v>Бракосочетание</c:v>
                </c:pt>
                <c:pt idx="11">
                  <c:v>Материальная помощь к мероприятиям</c:v>
                </c:pt>
              </c:strCache>
            </c:strRef>
          </c:cat>
          <c:val>
            <c:numRef>
              <c:f>Лист1!$B$2:$B$13</c:f>
              <c:numCache>
                <c:formatCode>General</c:formatCode>
                <c:ptCount val="12"/>
                <c:pt idx="0">
                  <c:v>6</c:v>
                </c:pt>
                <c:pt idx="1">
                  <c:v>11</c:v>
                </c:pt>
                <c:pt idx="2">
                  <c:v>26</c:v>
                </c:pt>
                <c:pt idx="3">
                  <c:v>19</c:v>
                </c:pt>
                <c:pt idx="4">
                  <c:v>24</c:v>
                </c:pt>
                <c:pt idx="5">
                  <c:v>7</c:v>
                </c:pt>
                <c:pt idx="6">
                  <c:v>8</c:v>
                </c:pt>
                <c:pt idx="7">
                  <c:v>3</c:v>
                </c:pt>
                <c:pt idx="8">
                  <c:v>2</c:v>
                </c:pt>
                <c:pt idx="9">
                  <c:v>21</c:v>
                </c:pt>
                <c:pt idx="10">
                  <c:v>2</c:v>
                </c:pt>
                <c:pt idx="11">
                  <c:v>46</c:v>
                </c:pt>
              </c:numCache>
            </c:numRef>
          </c:val>
          <c:extLst>
            <c:ext xmlns:c16="http://schemas.microsoft.com/office/drawing/2014/chart" uri="{C3380CC4-5D6E-409C-BE32-E72D297353CC}">
              <c16:uniqueId val="{00000000-F4F3-4122-9564-31FB417450F1}"/>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CE7186-5AB6-4EA6-A350-F2A4BD5E650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290D4B88-A157-4FB1-A425-AB2A9D669D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EB90037-1BC0-4FEA-AFD3-680BC56A85CC}"/>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5" name="Нижний колонтитул 4">
            <a:extLst>
              <a:ext uri="{FF2B5EF4-FFF2-40B4-BE49-F238E27FC236}">
                <a16:creationId xmlns:a16="http://schemas.microsoft.com/office/drawing/2014/main" id="{10590123-2DCC-4E2B-88AE-7EC3F6CE606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C1D5B9C-EC88-4E2D-A6ED-516255E703B2}"/>
              </a:ext>
            </a:extLst>
          </p:cNvPr>
          <p:cNvSpPr>
            <a:spLocks noGrp="1"/>
          </p:cNvSpPr>
          <p:nvPr>
            <p:ph type="sldNum" sz="quarter" idx="12"/>
          </p:nvPr>
        </p:nvSpPr>
        <p:spPr/>
        <p:txBody>
          <a:bodyPr/>
          <a:lstStyle/>
          <a:p>
            <a:fld id="{1B031A73-AC8B-4A15-BB36-EE995DB8D566}" type="slidenum">
              <a:rPr lang="ru-RU" smtClean="0"/>
              <a:t>‹#›</a:t>
            </a:fld>
            <a:endParaRPr lang="ru-RU"/>
          </a:p>
        </p:txBody>
      </p:sp>
      <p:pic>
        <p:nvPicPr>
          <p:cNvPr id="8" name="Рисунок 7">
            <a:extLst>
              <a:ext uri="{FF2B5EF4-FFF2-40B4-BE49-F238E27FC236}">
                <a16:creationId xmlns:a16="http://schemas.microsoft.com/office/drawing/2014/main" id="{14E8F26A-C6A8-4805-BBA1-23A629F4A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99658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DFEE06-6E48-4C4D-A71F-C2B77805145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860A0F2-68C5-4212-AD2C-1943252E828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F6ACD53-904A-485E-B1BB-412E2FCB9677}"/>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5" name="Нижний колонтитул 4">
            <a:extLst>
              <a:ext uri="{FF2B5EF4-FFF2-40B4-BE49-F238E27FC236}">
                <a16:creationId xmlns:a16="http://schemas.microsoft.com/office/drawing/2014/main" id="{FFE8050B-D8EE-4DD0-95E5-CA1F9981EE5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2F79FD9-B2D9-4085-ABC6-22F49DD20F62}"/>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670044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A3E00A-4BCE-4006-A66E-7632B5116AD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7AF77FD-0433-4310-9E66-7B7B6051A3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C637A47-9CF6-4702-B32D-65D5FE680281}"/>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5" name="Нижний колонтитул 4">
            <a:extLst>
              <a:ext uri="{FF2B5EF4-FFF2-40B4-BE49-F238E27FC236}">
                <a16:creationId xmlns:a16="http://schemas.microsoft.com/office/drawing/2014/main" id="{B2A29316-8D2A-4FD3-A1C0-2A5236FCC21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B866BFA-D573-49A5-9875-47872580AAC1}"/>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3470685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8C3012-55E7-493D-BB4C-4A8DA26F6F8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0C4B89E-9F5F-4F7B-9328-F71A849CC39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6388D9F-E539-461C-9387-2FAF369F366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0C8A510E-11D7-417C-9A3C-6C6918B48CBB}"/>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6" name="Нижний колонтитул 5">
            <a:extLst>
              <a:ext uri="{FF2B5EF4-FFF2-40B4-BE49-F238E27FC236}">
                <a16:creationId xmlns:a16="http://schemas.microsoft.com/office/drawing/2014/main" id="{EFC9F1D9-C80E-43D1-AAC8-94945B73A3D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5F49B2E-4F59-4104-AEB6-F2342364663F}"/>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637854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A72B24-01B7-4A81-A3E6-553EB565629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300D63C-4046-4033-819E-30705E05EE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F91FBAD-4CD7-48B6-9141-5B8E6745166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1011C4DF-28C1-4821-918D-A9014D9BE7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3BFC491A-AA42-4B02-80A2-82AB7095202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7FAC7A2-0C86-45A2-8A6C-063E825BA62E}"/>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8" name="Нижний колонтитул 7">
            <a:extLst>
              <a:ext uri="{FF2B5EF4-FFF2-40B4-BE49-F238E27FC236}">
                <a16:creationId xmlns:a16="http://schemas.microsoft.com/office/drawing/2014/main" id="{803CADE8-9DE8-4490-870B-06938E7DAE11}"/>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8A4DEBA-A96E-47F1-B0BD-CA2769A0D8DE}"/>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359420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0AE547-5A90-49BC-A059-B58258F37F3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BB9779E-3E45-47FD-994A-0A60EF8E2F4C}"/>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4" name="Нижний колонтитул 3">
            <a:extLst>
              <a:ext uri="{FF2B5EF4-FFF2-40B4-BE49-F238E27FC236}">
                <a16:creationId xmlns:a16="http://schemas.microsoft.com/office/drawing/2014/main" id="{7D9B2A91-A5CC-4D09-AF68-91DACC86296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E06CF5D5-C47E-40AA-A3C3-36839DF7A3AA}"/>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626627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562618E-3B2A-4ACF-A542-0204F1B9B39C}"/>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3" name="Нижний колонтитул 2">
            <a:extLst>
              <a:ext uri="{FF2B5EF4-FFF2-40B4-BE49-F238E27FC236}">
                <a16:creationId xmlns:a16="http://schemas.microsoft.com/office/drawing/2014/main" id="{CAE53B61-0F95-47BF-BFA7-A5E6D669D53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23982D59-9D37-4857-9D63-99C35424D72A}"/>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2924632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8EC1C4-5CBC-4A67-9431-D0E3CCE15AF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027A0A1-3E88-476D-8C0E-0164AFB439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E8BA306-2B75-4123-8E18-0A12E0215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160CF63-6F4F-448E-B75C-60BB8AB594AF}"/>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6" name="Нижний колонтитул 5">
            <a:extLst>
              <a:ext uri="{FF2B5EF4-FFF2-40B4-BE49-F238E27FC236}">
                <a16:creationId xmlns:a16="http://schemas.microsoft.com/office/drawing/2014/main" id="{6BBB68A2-FE8D-4CC4-95F6-C320B5FDD5F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E44BBB0-65CE-4EA6-9E75-4C22E2E37D6C}"/>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3020991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E2ABA3-C638-453A-9A80-17D310DA49F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BB4ABE1B-5140-4CD5-8FF7-3478B62A69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C463184-496B-4E05-9E37-3B071838E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0BD0817-3E88-4B72-A98D-BC2BBFF117EF}"/>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6" name="Нижний колонтитул 5">
            <a:extLst>
              <a:ext uri="{FF2B5EF4-FFF2-40B4-BE49-F238E27FC236}">
                <a16:creationId xmlns:a16="http://schemas.microsoft.com/office/drawing/2014/main" id="{4E68A376-7642-4899-963D-106015329B6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AC9FC7D-6C98-4452-83A1-787FECE599B4}"/>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189490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D22556-7316-4B18-ABD5-769790E4067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E3D293A-D8AA-4041-9FAF-3358F5FE6F5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78D14FA-49F9-40FC-B17D-7DFE89C11EFA}"/>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5" name="Нижний колонтитул 4">
            <a:extLst>
              <a:ext uri="{FF2B5EF4-FFF2-40B4-BE49-F238E27FC236}">
                <a16:creationId xmlns:a16="http://schemas.microsoft.com/office/drawing/2014/main" id="{9BEADB11-729D-4FD2-99DB-1D239330B51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09AD55D-1BF2-48B4-8ACD-F673367B85C8}"/>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2602445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8B7A932-1047-45E9-A860-2ADB5B36640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B6EDA1E-44E4-4641-82CE-96C6F2D3195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D7081C-0194-4897-B7FC-9DCC52268F06}"/>
              </a:ext>
            </a:extLst>
          </p:cNvPr>
          <p:cNvSpPr>
            <a:spLocks noGrp="1"/>
          </p:cNvSpPr>
          <p:nvPr>
            <p:ph type="dt" sz="half" idx="10"/>
          </p:nvPr>
        </p:nvSpPr>
        <p:spPr/>
        <p:txBody>
          <a:bodyPr/>
          <a:lstStyle/>
          <a:p>
            <a:fld id="{E3BC2EF5-CEE7-4AC2-94EC-2A1C0F915E80}" type="datetimeFigureOut">
              <a:rPr lang="ru-RU" smtClean="0"/>
              <a:t>26.06.2023</a:t>
            </a:fld>
            <a:endParaRPr lang="ru-RU"/>
          </a:p>
        </p:txBody>
      </p:sp>
      <p:sp>
        <p:nvSpPr>
          <p:cNvPr id="5" name="Нижний колонтитул 4">
            <a:extLst>
              <a:ext uri="{FF2B5EF4-FFF2-40B4-BE49-F238E27FC236}">
                <a16:creationId xmlns:a16="http://schemas.microsoft.com/office/drawing/2014/main" id="{9B0A5D7B-B4B8-4B90-A0A2-12631FE6F1C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75BBD32-D082-458E-A9ED-5B9C6EB50B72}"/>
              </a:ext>
            </a:extLst>
          </p:cNvPr>
          <p:cNvSpPr>
            <a:spLocks noGrp="1"/>
          </p:cNvSpPr>
          <p:nvPr>
            <p:ph type="sldNum" sz="quarter" idx="12"/>
          </p:nvPr>
        </p:nvSpPr>
        <p:spPr/>
        <p:txBody>
          <a:bodyPr/>
          <a:lstStyle/>
          <a:p>
            <a:fld id="{1B031A73-AC8B-4A15-BB36-EE995DB8D566}" type="slidenum">
              <a:rPr lang="ru-RU" smtClean="0"/>
              <a:t>‹#›</a:t>
            </a:fld>
            <a:endParaRPr lang="ru-RU"/>
          </a:p>
        </p:txBody>
      </p:sp>
    </p:spTree>
    <p:extLst>
      <p:ext uri="{BB962C8B-B14F-4D97-AF65-F5344CB8AC3E}">
        <p14:creationId xmlns:p14="http://schemas.microsoft.com/office/powerpoint/2010/main" val="425727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82D898-E915-4466-9684-443741A7FC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D40BD9E0-98A7-41D0-8A08-4E3D1E54D6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26E3937-2BA7-4C55-AF7F-05269A69C9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C2EF5-CEE7-4AC2-94EC-2A1C0F915E80}" type="datetimeFigureOut">
              <a:rPr lang="ru-RU" smtClean="0"/>
              <a:t>26.06.2023</a:t>
            </a:fld>
            <a:endParaRPr lang="ru-RU"/>
          </a:p>
        </p:txBody>
      </p:sp>
      <p:sp>
        <p:nvSpPr>
          <p:cNvPr id="5" name="Нижний колонтитул 4">
            <a:extLst>
              <a:ext uri="{FF2B5EF4-FFF2-40B4-BE49-F238E27FC236}">
                <a16:creationId xmlns:a16="http://schemas.microsoft.com/office/drawing/2014/main" id="{A31B9EEE-6150-49BC-8F43-1A684BF895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240203D-588E-41A1-806B-A54C6F3881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31A73-AC8B-4A15-BB36-EE995DB8D566}" type="slidenum">
              <a:rPr lang="ru-RU" smtClean="0"/>
              <a:t>‹#›</a:t>
            </a:fld>
            <a:endParaRPr lang="ru-RU"/>
          </a:p>
        </p:txBody>
      </p:sp>
      <p:pic>
        <p:nvPicPr>
          <p:cNvPr id="8" name="Рисунок 7">
            <a:extLst>
              <a:ext uri="{FF2B5EF4-FFF2-40B4-BE49-F238E27FC236}">
                <a16:creationId xmlns:a16="http://schemas.microsoft.com/office/drawing/2014/main" id="{E50B182B-4CC1-415F-BD65-70B724D3EBA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3979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g"/><Relationship Id="rId7" Type="http://schemas.openxmlformats.org/officeDocument/2006/relationships/image" Target="../media/image28.jpe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g"/><Relationship Id="rId9" Type="http://schemas.openxmlformats.org/officeDocument/2006/relationships/image" Target="../media/image30.jpeg"/></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s>
</file>

<file path=ppt/slides/_rels/slide1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8.jpeg"/></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7BE39B-FA86-4A4B-ABFB-7C6716A61746}"/>
              </a:ext>
            </a:extLst>
          </p:cNvPr>
          <p:cNvSpPr>
            <a:spLocks noGrp="1"/>
          </p:cNvSpPr>
          <p:nvPr>
            <p:ph type="ctrTitle"/>
          </p:nvPr>
        </p:nvSpPr>
        <p:spPr>
          <a:xfrm>
            <a:off x="803563" y="1825983"/>
            <a:ext cx="5828146" cy="2332453"/>
          </a:xfrm>
        </p:spPr>
        <p:txBody>
          <a:bodyPr>
            <a:normAutofit fontScale="90000"/>
          </a:bodyPr>
          <a:lstStyle/>
          <a:p>
            <a:pPr algn="l"/>
            <a:r>
              <a:rPr lang="ru-RU" b="1" dirty="0">
                <a:solidFill>
                  <a:srgbClr val="C00000"/>
                </a:solidFill>
                <a:latin typeface="+mn-lt"/>
              </a:rPr>
              <a:t>Отчет о работе профкома СибГМУ в цифрах и фактах</a:t>
            </a:r>
          </a:p>
        </p:txBody>
      </p:sp>
      <p:sp>
        <p:nvSpPr>
          <p:cNvPr id="3" name="Подзаголовок 2">
            <a:extLst>
              <a:ext uri="{FF2B5EF4-FFF2-40B4-BE49-F238E27FC236}">
                <a16:creationId xmlns:a16="http://schemas.microsoft.com/office/drawing/2014/main" id="{FF1408C5-15EB-45D0-86F9-5FF4D41955C4}"/>
              </a:ext>
            </a:extLst>
          </p:cNvPr>
          <p:cNvSpPr>
            <a:spLocks noGrp="1"/>
          </p:cNvSpPr>
          <p:nvPr>
            <p:ph type="subTitle" idx="1"/>
          </p:nvPr>
        </p:nvSpPr>
        <p:spPr>
          <a:xfrm>
            <a:off x="803563" y="4194606"/>
            <a:ext cx="5394036" cy="1655762"/>
          </a:xfrm>
        </p:spPr>
        <p:txBody>
          <a:bodyPr/>
          <a:lstStyle/>
          <a:p>
            <a:pPr algn="l"/>
            <a:r>
              <a:rPr lang="ru-RU" dirty="0"/>
              <a:t>2022 г.</a:t>
            </a:r>
          </a:p>
        </p:txBody>
      </p:sp>
    </p:spTree>
    <p:extLst>
      <p:ext uri="{BB962C8B-B14F-4D97-AF65-F5344CB8AC3E}">
        <p14:creationId xmlns:p14="http://schemas.microsoft.com/office/powerpoint/2010/main" val="1197411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230284"/>
            <a:ext cx="10515600" cy="806334"/>
          </a:xfrm>
        </p:spPr>
        <p:txBody>
          <a:bodyPr>
            <a:normAutofit fontScale="90000"/>
          </a:bodyPr>
          <a:lstStyle/>
          <a:p>
            <a:r>
              <a:rPr lang="ru-RU" dirty="0"/>
              <a:t>Сила профсоюза в гармонии нового и старого, инноваций и традиций!</a:t>
            </a:r>
          </a:p>
        </p:txBody>
      </p:sp>
      <p:sp>
        <p:nvSpPr>
          <p:cNvPr id="3" name="Объект 2"/>
          <p:cNvSpPr>
            <a:spLocks noGrp="1"/>
          </p:cNvSpPr>
          <p:nvPr>
            <p:ph idx="1"/>
          </p:nvPr>
        </p:nvSpPr>
        <p:spPr>
          <a:xfrm>
            <a:off x="647007" y="3039283"/>
            <a:ext cx="10515600" cy="4351338"/>
          </a:xfrm>
        </p:spPr>
        <p:txBody>
          <a:bodyPr>
            <a:normAutofit/>
          </a:bodyPr>
          <a:lstStyle/>
          <a:p>
            <a:r>
              <a:rPr lang="ru-RU" sz="3200" dirty="0"/>
              <a:t>Наша основная цель – защита индивидуальных и коллективных социально-трудовых, профессиональных и других прав работников и обеспечение адекватной реакции на любые проявления несправедливости к людям.</a:t>
            </a:r>
          </a:p>
        </p:txBody>
      </p:sp>
    </p:spTree>
    <p:extLst>
      <p:ext uri="{BB962C8B-B14F-4D97-AF65-F5344CB8AC3E}">
        <p14:creationId xmlns:p14="http://schemas.microsoft.com/office/powerpoint/2010/main" val="2318934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F1F0B-0A5A-4C4F-B5BF-1514F41DE12B}"/>
              </a:ext>
            </a:extLst>
          </p:cNvPr>
          <p:cNvSpPr>
            <a:spLocks noGrp="1"/>
          </p:cNvSpPr>
          <p:nvPr>
            <p:ph type="title"/>
          </p:nvPr>
        </p:nvSpPr>
        <p:spPr/>
        <p:txBody>
          <a:bodyPr/>
          <a:lstStyle/>
          <a:p>
            <a:r>
              <a:rPr lang="ru-RU" b="1" dirty="0">
                <a:latin typeface="+mn-lt"/>
              </a:rPr>
              <a:t>Социальное партнёрство</a:t>
            </a:r>
          </a:p>
        </p:txBody>
      </p:sp>
      <p:sp>
        <p:nvSpPr>
          <p:cNvPr id="3" name="Объект 2">
            <a:extLst>
              <a:ext uri="{FF2B5EF4-FFF2-40B4-BE49-F238E27FC236}">
                <a16:creationId xmlns:a16="http://schemas.microsoft.com/office/drawing/2014/main" id="{CE8EC02C-41E0-4C1E-8C55-D5D525D7805C}"/>
              </a:ext>
            </a:extLst>
          </p:cNvPr>
          <p:cNvSpPr>
            <a:spLocks noGrp="1"/>
          </p:cNvSpPr>
          <p:nvPr>
            <p:ph idx="1"/>
          </p:nvPr>
        </p:nvSpPr>
        <p:spPr>
          <a:xfrm>
            <a:off x="838200" y="2120900"/>
            <a:ext cx="10515600" cy="3403600"/>
          </a:xfrm>
        </p:spPr>
        <p:txBody>
          <a:bodyPr>
            <a:noAutofit/>
          </a:bodyPr>
          <a:lstStyle/>
          <a:p>
            <a:pPr marL="0" indent="0">
              <a:lnSpc>
                <a:spcPct val="110000"/>
              </a:lnSpc>
              <a:buNone/>
            </a:pPr>
            <a:r>
              <a:rPr lang="ru-RU" sz="1800" dirty="0"/>
              <a:t>Социальное партнёрство – это </a:t>
            </a:r>
            <a:r>
              <a:rPr lang="ru-RU" sz="1800" dirty="0">
                <a:solidFill>
                  <a:srgbClr val="C00000"/>
                </a:solidFill>
              </a:rPr>
              <a:t>сотрудничество коллектива и руководства</a:t>
            </a:r>
            <a:r>
              <a:rPr lang="ru-RU" sz="1800" dirty="0"/>
              <a:t> организации </a:t>
            </a:r>
            <a:r>
              <a:rPr lang="ru-RU" sz="1800" dirty="0">
                <a:solidFill>
                  <a:srgbClr val="C00000"/>
                </a:solidFill>
              </a:rPr>
              <a:t>на равных</a:t>
            </a:r>
            <a:r>
              <a:rPr lang="ru-RU" sz="1800" dirty="0"/>
              <a:t>.</a:t>
            </a:r>
          </a:p>
          <a:p>
            <a:pPr marL="0" indent="0">
              <a:lnSpc>
                <a:spcPct val="110000"/>
              </a:lnSpc>
              <a:buNone/>
            </a:pPr>
            <a:r>
              <a:rPr lang="ru-RU" sz="1800" dirty="0"/>
              <a:t>В основе таких отношений лежат </a:t>
            </a:r>
            <a:r>
              <a:rPr lang="ru-RU" sz="1800" dirty="0">
                <a:solidFill>
                  <a:srgbClr val="C00000"/>
                </a:solidFill>
              </a:rPr>
              <a:t>диалог сторон</a:t>
            </a:r>
            <a:r>
              <a:rPr lang="ru-RU" sz="1800" dirty="0"/>
              <a:t>, взаимовыгодный учёт интересов и работа единой командой на максимально качественный результат. Одним из результатов такого диалога является действующий коллективный договор, обеспечивающий усиление взаимодействия руководства СибГМУ с его сотрудниками и повышенный уровень трудовых прав и социальных гарантий работников ВУЗа</a:t>
            </a:r>
            <a:r>
              <a:rPr lang="ru-RU" sz="1800" dirty="0"/>
              <a:t>. Кроме соблюдения интересов сотрудников, модель социального партнёрства предоставляет серьёзные возможности и для развития университета: удовлетворённость условиями труда, сплочённость коллектива и его </a:t>
            </a:r>
            <a:r>
              <a:rPr lang="ru-RU" sz="1800" dirty="0" err="1"/>
              <a:t>вовлечённость</a:t>
            </a:r>
            <a:r>
              <a:rPr lang="ru-RU" sz="1800" dirty="0"/>
              <a:t> во внутренние процессы организации, положительно влияют на производительность каждого работника СибГМУ, что, в свою очередь, повышает результативность и качество работы ВУЗа в целом.</a:t>
            </a:r>
          </a:p>
          <a:p>
            <a:pPr marL="0" indent="0">
              <a:lnSpc>
                <a:spcPct val="110000"/>
              </a:lnSpc>
              <a:buNone/>
            </a:pPr>
            <a:endParaRPr lang="ru-RU" sz="2400" dirty="0" smtClean="0"/>
          </a:p>
          <a:p>
            <a:pPr marL="0" indent="0">
              <a:lnSpc>
                <a:spcPct val="110000"/>
              </a:lnSpc>
              <a:buNone/>
            </a:pPr>
            <a:endParaRPr lang="ru-RU" sz="2400" dirty="0"/>
          </a:p>
        </p:txBody>
      </p:sp>
    </p:spTree>
    <p:extLst>
      <p:ext uri="{BB962C8B-B14F-4D97-AF65-F5344CB8AC3E}">
        <p14:creationId xmlns:p14="http://schemas.microsoft.com/office/powerpoint/2010/main" val="3009047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F1F0B-0A5A-4C4F-B5BF-1514F41DE12B}"/>
              </a:ext>
            </a:extLst>
          </p:cNvPr>
          <p:cNvSpPr>
            <a:spLocks noGrp="1"/>
          </p:cNvSpPr>
          <p:nvPr>
            <p:ph type="title"/>
          </p:nvPr>
        </p:nvSpPr>
        <p:spPr/>
        <p:txBody>
          <a:bodyPr/>
          <a:lstStyle/>
          <a:p>
            <a:r>
              <a:rPr lang="ru-RU" b="1" dirty="0">
                <a:latin typeface="+mn-lt"/>
              </a:rPr>
              <a:t>О деятельности профкома</a:t>
            </a:r>
          </a:p>
        </p:txBody>
      </p:sp>
      <p:sp>
        <p:nvSpPr>
          <p:cNvPr id="3" name="Объект 2">
            <a:extLst>
              <a:ext uri="{FF2B5EF4-FFF2-40B4-BE49-F238E27FC236}">
                <a16:creationId xmlns:a16="http://schemas.microsoft.com/office/drawing/2014/main" id="{CE8EC02C-41E0-4C1E-8C55-D5D525D7805C}"/>
              </a:ext>
            </a:extLst>
          </p:cNvPr>
          <p:cNvSpPr>
            <a:spLocks noGrp="1"/>
          </p:cNvSpPr>
          <p:nvPr>
            <p:ph idx="1"/>
          </p:nvPr>
        </p:nvSpPr>
        <p:spPr>
          <a:xfrm>
            <a:off x="838200" y="1805939"/>
            <a:ext cx="10515600" cy="4503421"/>
          </a:xfrm>
        </p:spPr>
        <p:txBody>
          <a:bodyPr>
            <a:normAutofit lnSpcReduction="10000"/>
          </a:bodyPr>
          <a:lstStyle/>
          <a:p>
            <a:pPr marL="0" indent="0">
              <a:lnSpc>
                <a:spcPct val="110000"/>
              </a:lnSpc>
              <a:buNone/>
            </a:pPr>
            <a:r>
              <a:rPr lang="ru-RU" sz="1800" dirty="0"/>
              <a:t>Профсоюз </a:t>
            </a:r>
            <a:r>
              <a:rPr lang="ru-RU" sz="1800" dirty="0" err="1"/>
              <a:t>СибГМУ</a:t>
            </a:r>
            <a:r>
              <a:rPr lang="ru-RU" sz="1800" dirty="0"/>
              <a:t> решает достаточно широкий спектр задач:</a:t>
            </a:r>
          </a:p>
          <a:p>
            <a:pPr>
              <a:lnSpc>
                <a:spcPct val="110000"/>
              </a:lnSpc>
              <a:buFont typeface="Wingdings" panose="05000000000000000000" pitchFamily="2" charset="2"/>
              <a:buChar char="v"/>
            </a:pPr>
            <a:r>
              <a:rPr lang="ru-RU" sz="1600" dirty="0">
                <a:solidFill>
                  <a:srgbClr val="C00000"/>
                </a:solidFill>
              </a:rPr>
              <a:t>Социальная поддержка сотрудников университета, улучшение условий труда (коллективный </a:t>
            </a:r>
            <a:r>
              <a:rPr lang="ru-RU" sz="1600" dirty="0" err="1">
                <a:solidFill>
                  <a:srgbClr val="C00000"/>
                </a:solidFill>
              </a:rPr>
              <a:t>договор,участие</a:t>
            </a:r>
            <a:r>
              <a:rPr lang="ru-RU" sz="1600" dirty="0">
                <a:solidFill>
                  <a:srgbClr val="C00000"/>
                </a:solidFill>
              </a:rPr>
              <a:t> в комиссиях по дисциплинарным взысканиям, СОУТ, содействие в разработке инструкций по охране труда и </a:t>
            </a:r>
            <a:r>
              <a:rPr lang="ru-RU" sz="1600" dirty="0" err="1">
                <a:solidFill>
                  <a:srgbClr val="C00000"/>
                </a:solidFill>
              </a:rPr>
              <a:t>тд</a:t>
            </a:r>
            <a:r>
              <a:rPr lang="ru-RU" sz="1600" dirty="0">
                <a:solidFill>
                  <a:srgbClr val="C00000"/>
                </a:solidFill>
              </a:rPr>
              <a:t>. а также помощь в обеспечении рабочей одеждой и СИЗ)</a:t>
            </a:r>
          </a:p>
          <a:p>
            <a:pPr>
              <a:lnSpc>
                <a:spcPct val="110000"/>
              </a:lnSpc>
              <a:buFont typeface="Wingdings" panose="05000000000000000000" pitchFamily="2" charset="2"/>
              <a:buChar char="v"/>
            </a:pPr>
            <a:r>
              <a:rPr lang="ru-RU" sz="1600" dirty="0">
                <a:solidFill>
                  <a:srgbClr val="C00000"/>
                </a:solidFill>
              </a:rPr>
              <a:t>Материальная помощь</a:t>
            </a:r>
          </a:p>
          <a:p>
            <a:pPr>
              <a:lnSpc>
                <a:spcPct val="110000"/>
              </a:lnSpc>
              <a:buFont typeface="Wingdings" panose="05000000000000000000" pitchFamily="2" charset="2"/>
              <a:buChar char="v"/>
            </a:pPr>
            <a:r>
              <a:rPr lang="ru-RU" sz="1600" dirty="0" smtClean="0">
                <a:solidFill>
                  <a:srgbClr val="C00000"/>
                </a:solidFill>
              </a:rPr>
              <a:t>Оздоровление сотрудников – абонементы в бассейн, фитнес и тренажёрные залы, путёвки на санаторно-курортное лечение, страхование от клещевых инфекций, сезонные акции, направленные на укрепление здоровья</a:t>
            </a:r>
          </a:p>
          <a:p>
            <a:pPr>
              <a:lnSpc>
                <a:spcPct val="110000"/>
              </a:lnSpc>
              <a:buFont typeface="Wingdings" panose="05000000000000000000" pitchFamily="2" charset="2"/>
              <a:buChar char="v"/>
            </a:pPr>
            <a:r>
              <a:rPr lang="ru-RU" sz="1600" dirty="0"/>
              <a:t>Укрепление командного духа и здоровой атмосферы в коллективе СибГМУ!</a:t>
            </a:r>
          </a:p>
          <a:p>
            <a:pPr>
              <a:lnSpc>
                <a:spcPct val="110000"/>
              </a:lnSpc>
              <a:buFont typeface="Wingdings" panose="05000000000000000000" pitchFamily="2" charset="2"/>
              <a:buChar char="v"/>
            </a:pPr>
            <a:endParaRPr lang="ru-RU" sz="1600" dirty="0">
              <a:solidFill>
                <a:srgbClr val="C00000"/>
              </a:solidFill>
            </a:endParaRPr>
          </a:p>
          <a:p>
            <a:pPr>
              <a:lnSpc>
                <a:spcPct val="110000"/>
              </a:lnSpc>
              <a:buFont typeface="Wingdings" panose="05000000000000000000" pitchFamily="2" charset="2"/>
              <a:buChar char="v"/>
            </a:pPr>
            <a:r>
              <a:rPr lang="ru-RU" sz="1600" dirty="0"/>
              <a:t>Организация спортивных и культурно-массовых мероприятий для сотрудников университета</a:t>
            </a:r>
          </a:p>
          <a:p>
            <a:pPr>
              <a:lnSpc>
                <a:spcPct val="110000"/>
              </a:lnSpc>
              <a:buFont typeface="Wingdings" panose="05000000000000000000" pitchFamily="2" charset="2"/>
              <a:buChar char="v"/>
            </a:pPr>
            <a:r>
              <a:rPr lang="ru-RU" sz="1600" dirty="0"/>
              <a:t>Организация различных мероприятий для детей и внуков сотрудников университета – мастер-классы, конкурсы, праздничные мероприятия, новогодние подарки</a:t>
            </a:r>
          </a:p>
          <a:p>
            <a:pPr>
              <a:lnSpc>
                <a:spcPct val="110000"/>
              </a:lnSpc>
              <a:buFont typeface="Wingdings" panose="05000000000000000000" pitchFamily="2" charset="2"/>
              <a:buChar char="v"/>
            </a:pPr>
            <a:r>
              <a:rPr lang="ru-RU" sz="1600" dirty="0"/>
              <a:t>Предоставление билетов в театры и на </a:t>
            </a:r>
            <a:r>
              <a:rPr lang="ru-RU" sz="1600" dirty="0" smtClean="0"/>
              <a:t>концерты</a:t>
            </a:r>
            <a:endParaRPr lang="ru-RU" sz="1600" dirty="0"/>
          </a:p>
        </p:txBody>
      </p:sp>
    </p:spTree>
    <p:extLst>
      <p:ext uri="{BB962C8B-B14F-4D97-AF65-F5344CB8AC3E}">
        <p14:creationId xmlns:p14="http://schemas.microsoft.com/office/powerpoint/2010/main" val="2443607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F1F0B-0A5A-4C4F-B5BF-1514F41DE12B}"/>
              </a:ext>
            </a:extLst>
          </p:cNvPr>
          <p:cNvSpPr>
            <a:spLocks noGrp="1"/>
          </p:cNvSpPr>
          <p:nvPr>
            <p:ph type="title"/>
          </p:nvPr>
        </p:nvSpPr>
        <p:spPr/>
        <p:txBody>
          <a:bodyPr/>
          <a:lstStyle/>
          <a:p>
            <a:r>
              <a:rPr lang="ru-RU" b="1" dirty="0">
                <a:latin typeface="+mn-lt"/>
              </a:rPr>
              <a:t>Численность профсоюза</a:t>
            </a:r>
          </a:p>
        </p:txBody>
      </p:sp>
      <p:graphicFrame>
        <p:nvGraphicFramePr>
          <p:cNvPr id="6" name="Объект 5">
            <a:extLst>
              <a:ext uri="{FF2B5EF4-FFF2-40B4-BE49-F238E27FC236}">
                <a16:creationId xmlns:a16="http://schemas.microsoft.com/office/drawing/2014/main" id="{833A354A-F881-300F-E2D6-CB52C82DCC77}"/>
              </a:ext>
            </a:extLst>
          </p:cNvPr>
          <p:cNvGraphicFramePr>
            <a:graphicFrameLocks noGrp="1"/>
          </p:cNvGraphicFramePr>
          <p:nvPr>
            <p:ph idx="1"/>
            <p:extLst>
              <p:ext uri="{D42A27DB-BD31-4B8C-83A1-F6EECF244321}">
                <p14:modId xmlns:p14="http://schemas.microsoft.com/office/powerpoint/2010/main" val="2946110843"/>
              </p:ext>
            </p:extLst>
          </p:nvPr>
        </p:nvGraphicFramePr>
        <p:xfrm>
          <a:off x="838200" y="2997199"/>
          <a:ext cx="10515600" cy="349567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E14D3E5-5B5C-3B95-7898-43FE4F3176E4}"/>
              </a:ext>
            </a:extLst>
          </p:cNvPr>
          <p:cNvSpPr txBox="1"/>
          <p:nvPr/>
        </p:nvSpPr>
        <p:spPr>
          <a:xfrm>
            <a:off x="838200" y="1690688"/>
            <a:ext cx="10515600" cy="646331"/>
          </a:xfrm>
          <a:prstGeom prst="rect">
            <a:avLst/>
          </a:prstGeom>
          <a:noFill/>
        </p:spPr>
        <p:txBody>
          <a:bodyPr wrap="square" rtlCol="0">
            <a:spAutoFit/>
          </a:bodyPr>
          <a:lstStyle/>
          <a:p>
            <a:r>
              <a:rPr lang="ru-RU" dirty="0"/>
              <a:t>В период с 2019 по 2022 год включительно, количество членов профсоюза выросло</a:t>
            </a:r>
          </a:p>
          <a:p>
            <a:r>
              <a:rPr lang="ru-RU" dirty="0"/>
              <a:t>в 2,3 раза – с 369 до 855 человек.</a:t>
            </a:r>
          </a:p>
        </p:txBody>
      </p:sp>
    </p:spTree>
    <p:extLst>
      <p:ext uri="{BB962C8B-B14F-4D97-AF65-F5344CB8AC3E}">
        <p14:creationId xmlns:p14="http://schemas.microsoft.com/office/powerpoint/2010/main" val="3078961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F1F0B-0A5A-4C4F-B5BF-1514F41DE12B}"/>
              </a:ext>
            </a:extLst>
          </p:cNvPr>
          <p:cNvSpPr>
            <a:spLocks noGrp="1"/>
          </p:cNvSpPr>
          <p:nvPr>
            <p:ph type="title"/>
          </p:nvPr>
        </p:nvSpPr>
        <p:spPr/>
        <p:txBody>
          <a:bodyPr/>
          <a:lstStyle/>
          <a:p>
            <a:r>
              <a:rPr lang="ru-RU" b="1" dirty="0">
                <a:latin typeface="+mn-lt"/>
              </a:rPr>
              <a:t>Денежные поступления в фонд</a:t>
            </a:r>
          </a:p>
        </p:txBody>
      </p:sp>
      <p:graphicFrame>
        <p:nvGraphicFramePr>
          <p:cNvPr id="6" name="Объект 5">
            <a:extLst>
              <a:ext uri="{FF2B5EF4-FFF2-40B4-BE49-F238E27FC236}">
                <a16:creationId xmlns:a16="http://schemas.microsoft.com/office/drawing/2014/main" id="{833A354A-F881-300F-E2D6-CB52C82DCC77}"/>
              </a:ext>
            </a:extLst>
          </p:cNvPr>
          <p:cNvGraphicFramePr>
            <a:graphicFrameLocks noGrp="1"/>
          </p:cNvGraphicFramePr>
          <p:nvPr>
            <p:ph idx="1"/>
            <p:extLst>
              <p:ext uri="{D42A27DB-BD31-4B8C-83A1-F6EECF244321}">
                <p14:modId xmlns:p14="http://schemas.microsoft.com/office/powerpoint/2010/main" val="854157408"/>
              </p:ext>
            </p:extLst>
          </p:nvPr>
        </p:nvGraphicFramePr>
        <p:xfrm>
          <a:off x="838200" y="2997199"/>
          <a:ext cx="10515600" cy="349567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E14D3E5-5B5C-3B95-7898-43FE4F3176E4}"/>
              </a:ext>
            </a:extLst>
          </p:cNvPr>
          <p:cNvSpPr txBox="1"/>
          <p:nvPr/>
        </p:nvSpPr>
        <p:spPr>
          <a:xfrm>
            <a:off x="838200" y="2020778"/>
            <a:ext cx="10515600" cy="923330"/>
          </a:xfrm>
          <a:prstGeom prst="rect">
            <a:avLst/>
          </a:prstGeom>
          <a:noFill/>
        </p:spPr>
        <p:txBody>
          <a:bodyPr wrap="square" rtlCol="0">
            <a:spAutoFit/>
          </a:bodyPr>
          <a:lstStyle/>
          <a:p>
            <a:r>
              <a:rPr lang="ru-RU" dirty="0"/>
              <a:t>Благодаря росту количества членов профсоюза увеличились и поступления денежных средств в общий фонд. Если в 2019 году сумма отчислений составляла 1800 тыс. руб., то в 2022 она составляла уже более 4 млн. руб.</a:t>
            </a:r>
          </a:p>
        </p:txBody>
      </p:sp>
    </p:spTree>
    <p:extLst>
      <p:ext uri="{BB962C8B-B14F-4D97-AF65-F5344CB8AC3E}">
        <p14:creationId xmlns:p14="http://schemas.microsoft.com/office/powerpoint/2010/main" val="3811184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F1F0B-0A5A-4C4F-B5BF-1514F41DE12B}"/>
              </a:ext>
            </a:extLst>
          </p:cNvPr>
          <p:cNvSpPr>
            <a:spLocks noGrp="1"/>
          </p:cNvSpPr>
          <p:nvPr>
            <p:ph type="title"/>
          </p:nvPr>
        </p:nvSpPr>
        <p:spPr/>
        <p:txBody>
          <a:bodyPr/>
          <a:lstStyle/>
          <a:p>
            <a:r>
              <a:rPr lang="ru-RU" b="1" dirty="0">
                <a:latin typeface="+mn-lt"/>
              </a:rPr>
              <a:t>Расходы профсоюза</a:t>
            </a:r>
          </a:p>
        </p:txBody>
      </p:sp>
      <p:sp>
        <p:nvSpPr>
          <p:cNvPr id="7" name="TextBox 6">
            <a:extLst>
              <a:ext uri="{FF2B5EF4-FFF2-40B4-BE49-F238E27FC236}">
                <a16:creationId xmlns:a16="http://schemas.microsoft.com/office/drawing/2014/main" id="{4E14D3E5-5B5C-3B95-7898-43FE4F3176E4}"/>
              </a:ext>
            </a:extLst>
          </p:cNvPr>
          <p:cNvSpPr txBox="1"/>
          <p:nvPr/>
        </p:nvSpPr>
        <p:spPr>
          <a:xfrm>
            <a:off x="838200" y="3013501"/>
            <a:ext cx="3901440" cy="1754326"/>
          </a:xfrm>
          <a:prstGeom prst="rect">
            <a:avLst/>
          </a:prstGeom>
          <a:noFill/>
        </p:spPr>
        <p:txBody>
          <a:bodyPr wrap="square" rtlCol="0">
            <a:spAutoFit/>
          </a:bodyPr>
          <a:lstStyle/>
          <a:p>
            <a:r>
              <a:rPr lang="ru-RU" dirty="0"/>
              <a:t>На диаграмме – распределение основных статей расходов профсоюза </a:t>
            </a:r>
            <a:r>
              <a:rPr lang="ru-RU" dirty="0" err="1"/>
              <a:t>СибГМУ</a:t>
            </a:r>
            <a:r>
              <a:rPr lang="ru-RU" dirty="0"/>
              <a:t> за 2022 год: </a:t>
            </a:r>
            <a:r>
              <a:rPr lang="ru-RU" dirty="0">
                <a:solidFill>
                  <a:srgbClr val="C00000"/>
                </a:solidFill>
              </a:rPr>
              <a:t>материальная помощь</a:t>
            </a:r>
            <a:r>
              <a:rPr lang="ru-RU" dirty="0"/>
              <a:t>, </a:t>
            </a:r>
            <a:r>
              <a:rPr lang="ru-RU" dirty="0">
                <a:solidFill>
                  <a:srgbClr val="C00000"/>
                </a:solidFill>
              </a:rPr>
              <a:t>культурно-массовые мероприятия</a:t>
            </a:r>
            <a:r>
              <a:rPr lang="ru-RU" dirty="0"/>
              <a:t>, </a:t>
            </a:r>
            <a:r>
              <a:rPr lang="ru-RU" dirty="0">
                <a:solidFill>
                  <a:srgbClr val="C00000"/>
                </a:solidFill>
              </a:rPr>
              <a:t>социальное страхование</a:t>
            </a:r>
            <a:r>
              <a:rPr lang="ru-RU" dirty="0"/>
              <a:t>.</a:t>
            </a:r>
          </a:p>
        </p:txBody>
      </p:sp>
      <p:graphicFrame>
        <p:nvGraphicFramePr>
          <p:cNvPr id="11" name="Объект 10">
            <a:extLst>
              <a:ext uri="{FF2B5EF4-FFF2-40B4-BE49-F238E27FC236}">
                <a16:creationId xmlns:a16="http://schemas.microsoft.com/office/drawing/2014/main" id="{6C186336-FD86-B20A-3C13-F3158769F6C7}"/>
              </a:ext>
            </a:extLst>
          </p:cNvPr>
          <p:cNvGraphicFramePr>
            <a:graphicFrameLocks noGrp="1"/>
          </p:cNvGraphicFramePr>
          <p:nvPr>
            <p:ph idx="1"/>
            <p:extLst>
              <p:ext uri="{D42A27DB-BD31-4B8C-83A1-F6EECF244321}">
                <p14:modId xmlns:p14="http://schemas.microsoft.com/office/powerpoint/2010/main" val="640830572"/>
              </p:ext>
            </p:extLst>
          </p:nvPr>
        </p:nvGraphicFramePr>
        <p:xfrm>
          <a:off x="5066714" y="1690688"/>
          <a:ext cx="6806418" cy="41004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81815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F1F0B-0A5A-4C4F-B5BF-1514F41DE12B}"/>
              </a:ext>
            </a:extLst>
          </p:cNvPr>
          <p:cNvSpPr>
            <a:spLocks noGrp="1"/>
          </p:cNvSpPr>
          <p:nvPr>
            <p:ph type="title"/>
          </p:nvPr>
        </p:nvSpPr>
        <p:spPr/>
        <p:txBody>
          <a:bodyPr/>
          <a:lstStyle/>
          <a:p>
            <a:r>
              <a:rPr lang="ru-RU" b="1" dirty="0">
                <a:latin typeface="+mn-lt"/>
              </a:rPr>
              <a:t>Подробнее о материальной помощи</a:t>
            </a:r>
          </a:p>
        </p:txBody>
      </p:sp>
      <p:sp>
        <p:nvSpPr>
          <p:cNvPr id="7" name="TextBox 6">
            <a:extLst>
              <a:ext uri="{FF2B5EF4-FFF2-40B4-BE49-F238E27FC236}">
                <a16:creationId xmlns:a16="http://schemas.microsoft.com/office/drawing/2014/main" id="{4E14D3E5-5B5C-3B95-7898-43FE4F3176E4}"/>
              </a:ext>
            </a:extLst>
          </p:cNvPr>
          <p:cNvSpPr txBox="1"/>
          <p:nvPr/>
        </p:nvSpPr>
        <p:spPr>
          <a:xfrm>
            <a:off x="838200" y="3142704"/>
            <a:ext cx="3040380" cy="1200329"/>
          </a:xfrm>
          <a:prstGeom prst="rect">
            <a:avLst/>
          </a:prstGeom>
          <a:noFill/>
        </p:spPr>
        <p:txBody>
          <a:bodyPr wrap="square" rtlCol="0">
            <a:spAutoFit/>
          </a:bodyPr>
          <a:lstStyle/>
          <a:p>
            <a:r>
              <a:rPr lang="ru-RU" dirty="0"/>
              <a:t>В 2022 году профсоюз оказал </a:t>
            </a:r>
            <a:r>
              <a:rPr lang="ru-RU" dirty="0">
                <a:solidFill>
                  <a:srgbClr val="C00000"/>
                </a:solidFill>
              </a:rPr>
              <a:t>материальную помощь на сумму более 1 300 000 рублей.</a:t>
            </a:r>
            <a:endParaRPr lang="ru-RU" dirty="0"/>
          </a:p>
        </p:txBody>
      </p:sp>
      <p:graphicFrame>
        <p:nvGraphicFramePr>
          <p:cNvPr id="11" name="Объект 10">
            <a:extLst>
              <a:ext uri="{FF2B5EF4-FFF2-40B4-BE49-F238E27FC236}">
                <a16:creationId xmlns:a16="http://schemas.microsoft.com/office/drawing/2014/main" id="{6C186336-FD86-B20A-3C13-F3158769F6C7}"/>
              </a:ext>
            </a:extLst>
          </p:cNvPr>
          <p:cNvGraphicFramePr>
            <a:graphicFrameLocks noGrp="1"/>
          </p:cNvGraphicFramePr>
          <p:nvPr>
            <p:ph idx="1"/>
            <p:extLst>
              <p:ext uri="{D42A27DB-BD31-4B8C-83A1-F6EECF244321}">
                <p14:modId xmlns:p14="http://schemas.microsoft.com/office/powerpoint/2010/main" val="833118492"/>
              </p:ext>
            </p:extLst>
          </p:nvPr>
        </p:nvGraphicFramePr>
        <p:xfrm>
          <a:off x="3812345" y="1546859"/>
          <a:ext cx="8280595" cy="49460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6166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6E1438-300C-4628-A5A6-3BF19B352E0B}"/>
              </a:ext>
            </a:extLst>
          </p:cNvPr>
          <p:cNvSpPr>
            <a:spLocks noGrp="1"/>
          </p:cNvSpPr>
          <p:nvPr>
            <p:ph type="title"/>
          </p:nvPr>
        </p:nvSpPr>
        <p:spPr/>
        <p:txBody>
          <a:bodyPr/>
          <a:lstStyle/>
          <a:p>
            <a:r>
              <a:rPr lang="ru-RU" b="1" dirty="0">
                <a:latin typeface="+mn-lt"/>
              </a:rPr>
              <a:t>Факты и статистика: коротко</a:t>
            </a:r>
          </a:p>
        </p:txBody>
      </p:sp>
      <p:sp>
        <p:nvSpPr>
          <p:cNvPr id="3" name="Объект 2">
            <a:extLst>
              <a:ext uri="{FF2B5EF4-FFF2-40B4-BE49-F238E27FC236}">
                <a16:creationId xmlns:a16="http://schemas.microsoft.com/office/drawing/2014/main" id="{EF192C5A-CA6C-4B67-A84A-1A2761213635}"/>
              </a:ext>
            </a:extLst>
          </p:cNvPr>
          <p:cNvSpPr>
            <a:spLocks noGrp="1"/>
          </p:cNvSpPr>
          <p:nvPr>
            <p:ph idx="1"/>
          </p:nvPr>
        </p:nvSpPr>
        <p:spPr>
          <a:xfrm>
            <a:off x="838200" y="2522537"/>
            <a:ext cx="10515600" cy="3322320"/>
          </a:xfrm>
        </p:spPr>
        <p:txBody>
          <a:bodyPr>
            <a:normAutofit fontScale="85000" lnSpcReduction="20000"/>
          </a:bodyPr>
          <a:lstStyle/>
          <a:p>
            <a:pPr marL="0" indent="0">
              <a:buNone/>
            </a:pPr>
            <a:r>
              <a:rPr lang="ru-RU" sz="1800" dirty="0"/>
              <a:t>Результаты работы профкома за 2022г:</a:t>
            </a:r>
          </a:p>
          <a:p>
            <a:pPr>
              <a:lnSpc>
                <a:spcPct val="130000"/>
              </a:lnSpc>
              <a:buFont typeface="Wingdings" panose="05000000000000000000" pitchFamily="2" charset="2"/>
              <a:buChar char="v"/>
            </a:pPr>
            <a:r>
              <a:rPr lang="ru-RU" sz="1600" dirty="0"/>
              <a:t>Оказана материальная помощь </a:t>
            </a:r>
            <a:r>
              <a:rPr lang="ru-RU" sz="1600" dirty="0">
                <a:solidFill>
                  <a:srgbClr val="C00000"/>
                </a:solidFill>
              </a:rPr>
              <a:t> на сумму  более 1 300 000 рублей (175 человек в связи с различными жизненными ситуациями и все члены профсоюза к Новому году)</a:t>
            </a:r>
          </a:p>
          <a:p>
            <a:pPr>
              <a:lnSpc>
                <a:spcPct val="130000"/>
              </a:lnSpc>
              <a:buFont typeface="Wingdings" panose="05000000000000000000" pitchFamily="2" charset="2"/>
              <a:buChar char="v"/>
            </a:pPr>
            <a:r>
              <a:rPr lang="ru-RU" sz="1600" dirty="0">
                <a:solidFill>
                  <a:srgbClr val="C00000"/>
                </a:solidFill>
              </a:rPr>
              <a:t>Проведено оценок условий труда на 602 рабочих места, а также проработано 31 инструкция по охране труда</a:t>
            </a:r>
          </a:p>
          <a:p>
            <a:pPr>
              <a:lnSpc>
                <a:spcPct val="130000"/>
              </a:lnSpc>
              <a:buFont typeface="Wingdings" panose="05000000000000000000" pitchFamily="2" charset="2"/>
              <a:buChar char="v"/>
            </a:pPr>
            <a:r>
              <a:rPr lang="ru-RU" sz="1600" dirty="0">
                <a:solidFill>
                  <a:srgbClr val="C00000"/>
                </a:solidFill>
              </a:rPr>
              <a:t>Проведено 59 заседаний по </a:t>
            </a:r>
            <a:r>
              <a:rPr lang="ru-RU" sz="1600" dirty="0" err="1">
                <a:solidFill>
                  <a:srgbClr val="C00000"/>
                </a:solidFill>
              </a:rPr>
              <a:t>ковидным</a:t>
            </a:r>
            <a:r>
              <a:rPr lang="ru-RU" sz="1600" dirty="0">
                <a:solidFill>
                  <a:srgbClr val="C00000"/>
                </a:solidFill>
              </a:rPr>
              <a:t> выплатам, 2 дисциплинарные комиссии</a:t>
            </a:r>
          </a:p>
          <a:p>
            <a:pPr>
              <a:lnSpc>
                <a:spcPct val="130000"/>
              </a:lnSpc>
              <a:buFont typeface="Wingdings" panose="05000000000000000000" pitchFamily="2" charset="2"/>
              <a:buChar char="v"/>
            </a:pPr>
            <a:r>
              <a:rPr lang="ru-RU" sz="1600" dirty="0">
                <a:solidFill>
                  <a:srgbClr val="C00000"/>
                </a:solidFill>
              </a:rPr>
              <a:t>Приобретено 10 путевок в санаторий Синий Утес. Реализовано 3 путевки на санаторно-курортное </a:t>
            </a:r>
            <a:r>
              <a:rPr lang="ru-RU" sz="1600" dirty="0" smtClean="0">
                <a:solidFill>
                  <a:srgbClr val="C00000"/>
                </a:solidFill>
              </a:rPr>
              <a:t>лечение</a:t>
            </a:r>
          </a:p>
          <a:p>
            <a:pPr>
              <a:lnSpc>
                <a:spcPct val="130000"/>
              </a:lnSpc>
              <a:buFont typeface="Wingdings" panose="05000000000000000000" pitchFamily="2" charset="2"/>
              <a:buChar char="v"/>
            </a:pPr>
            <a:r>
              <a:rPr lang="ru-RU" sz="1600" dirty="0" smtClean="0"/>
              <a:t>Проведено </a:t>
            </a:r>
            <a:r>
              <a:rPr lang="ru-RU" sz="1600" dirty="0"/>
              <a:t>более 35 культурно-массовых мероприятий (в том числе билеты на концерты и в театры) с общим бюджетом около 2 000 000 рублей</a:t>
            </a:r>
          </a:p>
          <a:p>
            <a:pPr>
              <a:lnSpc>
                <a:spcPct val="130000"/>
              </a:lnSpc>
              <a:buFont typeface="Wingdings" panose="05000000000000000000" pitchFamily="2" charset="2"/>
              <a:buChar char="v"/>
            </a:pPr>
            <a:r>
              <a:rPr lang="ru-RU" sz="1600" dirty="0"/>
              <a:t>Бюджет спортивно-оздоровительных мероприятий составил около 500 000 рублей</a:t>
            </a:r>
          </a:p>
          <a:p>
            <a:pPr>
              <a:lnSpc>
                <a:spcPct val="130000"/>
              </a:lnSpc>
              <a:buFont typeface="Wingdings" panose="05000000000000000000" pitchFamily="2" charset="2"/>
              <a:buChar char="v"/>
            </a:pPr>
            <a:r>
              <a:rPr lang="ru-RU" sz="1600" dirty="0"/>
              <a:t>Организовано и проведено 6 мастер-классов для детей с общим количеством участников  200 человек</a:t>
            </a:r>
          </a:p>
        </p:txBody>
      </p:sp>
    </p:spTree>
    <p:extLst>
      <p:ext uri="{BB962C8B-B14F-4D97-AF65-F5344CB8AC3E}">
        <p14:creationId xmlns:p14="http://schemas.microsoft.com/office/powerpoint/2010/main" val="778517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FD8D4-A63E-4E98-9797-B8A75A1F7CD2}"/>
              </a:ext>
            </a:extLst>
          </p:cNvPr>
          <p:cNvSpPr>
            <a:spLocks noGrp="1"/>
          </p:cNvSpPr>
          <p:nvPr>
            <p:ph type="title"/>
          </p:nvPr>
        </p:nvSpPr>
        <p:spPr/>
        <p:txBody>
          <a:bodyPr/>
          <a:lstStyle/>
          <a:p>
            <a:r>
              <a:rPr lang="ru-RU" b="1" dirty="0">
                <a:latin typeface="+mn-lt"/>
              </a:rPr>
              <a:t>Забота о здоровье сотрудников</a:t>
            </a:r>
          </a:p>
        </p:txBody>
      </p:sp>
      <p:sp>
        <p:nvSpPr>
          <p:cNvPr id="3" name="Объект 2">
            <a:extLst>
              <a:ext uri="{FF2B5EF4-FFF2-40B4-BE49-F238E27FC236}">
                <a16:creationId xmlns:a16="http://schemas.microsoft.com/office/drawing/2014/main" id="{119A99FC-2A13-477C-AC86-062C0CD617CC}"/>
              </a:ext>
            </a:extLst>
          </p:cNvPr>
          <p:cNvSpPr>
            <a:spLocks noGrp="1"/>
          </p:cNvSpPr>
          <p:nvPr>
            <p:ph idx="1"/>
          </p:nvPr>
        </p:nvSpPr>
        <p:spPr>
          <a:xfrm>
            <a:off x="838200" y="2898674"/>
            <a:ext cx="10515600" cy="2046389"/>
          </a:xfrm>
        </p:spPr>
        <p:txBody>
          <a:bodyPr>
            <a:normAutofit/>
          </a:bodyPr>
          <a:lstStyle/>
          <a:p>
            <a:pPr marL="0" indent="0">
              <a:lnSpc>
                <a:spcPct val="110000"/>
              </a:lnSpc>
              <a:buNone/>
            </a:pPr>
            <a:r>
              <a:rPr lang="ru-RU" sz="1800" dirty="0"/>
              <a:t>Оздоровление сотрудников университета – ещё одно из направлений деятельности профсоюза, в рамках которого:</a:t>
            </a:r>
          </a:p>
          <a:p>
            <a:pPr>
              <a:lnSpc>
                <a:spcPct val="110000"/>
              </a:lnSpc>
              <a:buFont typeface="Wingdings" panose="05000000000000000000" pitchFamily="2" charset="2"/>
              <a:buChar char="v"/>
            </a:pPr>
            <a:r>
              <a:rPr lang="ru-RU" sz="1600" dirty="0"/>
              <a:t>Закуплены 10 путёвок в санаторий Синий Утёс. Три из них реализованы сотрудникам, 7 перешли на 2023 год.</a:t>
            </a:r>
          </a:p>
          <a:p>
            <a:pPr>
              <a:lnSpc>
                <a:spcPct val="110000"/>
              </a:lnSpc>
              <a:buFont typeface="Wingdings" panose="05000000000000000000" pitchFamily="2" charset="2"/>
              <a:buChar char="v"/>
            </a:pPr>
            <a:r>
              <a:rPr lang="ru-RU" sz="1600" dirty="0"/>
              <a:t>Закуплено 100 абонементов в бассейны: 50 в бассейн ТГУ, ещё 50 в «</a:t>
            </a:r>
            <a:r>
              <a:rPr lang="ru-RU" sz="1600" dirty="0" err="1"/>
              <a:t>Акватику</a:t>
            </a:r>
            <a:r>
              <a:rPr lang="ru-RU" sz="1600" dirty="0"/>
              <a:t>» – все реализованы.</a:t>
            </a:r>
          </a:p>
          <a:p>
            <a:pPr>
              <a:lnSpc>
                <a:spcPct val="110000"/>
              </a:lnSpc>
              <a:buFont typeface="Wingdings" panose="05000000000000000000" pitchFamily="2" charset="2"/>
              <a:buChar char="v"/>
            </a:pPr>
            <a:r>
              <a:rPr lang="ru-RU" sz="1600" dirty="0"/>
              <a:t>Осуществлено страхование</a:t>
            </a:r>
            <a:r>
              <a:rPr lang="en-US" sz="1600" dirty="0"/>
              <a:t> </a:t>
            </a:r>
            <a:r>
              <a:rPr lang="ru-RU" sz="1600" dirty="0"/>
              <a:t>сотрудников от клеща по партнёрской </a:t>
            </a:r>
            <a:r>
              <a:rPr lang="ru-RU" sz="1600" dirty="0" smtClean="0"/>
              <a:t>программе ( 167 человек).</a:t>
            </a:r>
            <a:endParaRPr lang="ru-RU" sz="1600" dirty="0"/>
          </a:p>
        </p:txBody>
      </p:sp>
    </p:spTree>
    <p:extLst>
      <p:ext uri="{BB962C8B-B14F-4D97-AF65-F5344CB8AC3E}">
        <p14:creationId xmlns:p14="http://schemas.microsoft.com/office/powerpoint/2010/main" val="431554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6E1438-300C-4628-A5A6-3BF19B352E0B}"/>
              </a:ext>
            </a:extLst>
          </p:cNvPr>
          <p:cNvSpPr>
            <a:spLocks noGrp="1"/>
          </p:cNvSpPr>
          <p:nvPr>
            <p:ph type="title"/>
          </p:nvPr>
        </p:nvSpPr>
        <p:spPr/>
        <p:txBody>
          <a:bodyPr/>
          <a:lstStyle/>
          <a:p>
            <a:r>
              <a:rPr lang="ru-RU" b="1" dirty="0">
                <a:latin typeface="+mn-lt"/>
              </a:rPr>
              <a:t>Поддержка профсоюза подразделениями</a:t>
            </a:r>
          </a:p>
        </p:txBody>
      </p:sp>
      <p:sp>
        <p:nvSpPr>
          <p:cNvPr id="10" name="TextBox 9">
            <a:extLst>
              <a:ext uri="{FF2B5EF4-FFF2-40B4-BE49-F238E27FC236}">
                <a16:creationId xmlns:a16="http://schemas.microsoft.com/office/drawing/2014/main" id="{20D32096-7042-2A64-A3B4-B6A425DF8636}"/>
              </a:ext>
            </a:extLst>
          </p:cNvPr>
          <p:cNvSpPr txBox="1"/>
          <p:nvPr/>
        </p:nvSpPr>
        <p:spPr>
          <a:xfrm>
            <a:off x="838200" y="1537915"/>
            <a:ext cx="10515600" cy="646331"/>
          </a:xfrm>
          <a:prstGeom prst="rect">
            <a:avLst/>
          </a:prstGeom>
          <a:noFill/>
        </p:spPr>
        <p:txBody>
          <a:bodyPr wrap="square">
            <a:spAutoFit/>
          </a:bodyPr>
          <a:lstStyle/>
          <a:p>
            <a:r>
              <a:rPr lang="ru-RU" sz="1800" dirty="0">
                <a:latin typeface="+mn-lt"/>
              </a:rPr>
              <a:t>Особенно хотим поблагодарить за поддержку и доверие следующие подразделения </a:t>
            </a:r>
            <a:r>
              <a:rPr lang="ru-RU" dirty="0"/>
              <a:t>университета, массово вступившие в профсоюз:</a:t>
            </a:r>
            <a:endParaRPr lang="ru-RU" sz="1800" dirty="0">
              <a:latin typeface="+mn-lt"/>
            </a:endParaRPr>
          </a:p>
        </p:txBody>
      </p:sp>
      <p:grpSp>
        <p:nvGrpSpPr>
          <p:cNvPr id="13" name="Группа 12">
            <a:extLst>
              <a:ext uri="{FF2B5EF4-FFF2-40B4-BE49-F238E27FC236}">
                <a16:creationId xmlns:a16="http://schemas.microsoft.com/office/drawing/2014/main" id="{DBD5332C-06C8-7A22-4E7A-4D33FF36DD04}"/>
              </a:ext>
            </a:extLst>
          </p:cNvPr>
          <p:cNvGrpSpPr/>
          <p:nvPr/>
        </p:nvGrpSpPr>
        <p:grpSpPr>
          <a:xfrm>
            <a:off x="838200" y="2217713"/>
            <a:ext cx="10488638" cy="4552176"/>
            <a:chOff x="838200" y="2072933"/>
            <a:chExt cx="10488638" cy="4552176"/>
          </a:xfrm>
        </p:grpSpPr>
        <p:sp>
          <p:nvSpPr>
            <p:cNvPr id="6" name="Заголовок 1">
              <a:extLst>
                <a:ext uri="{FF2B5EF4-FFF2-40B4-BE49-F238E27FC236}">
                  <a16:creationId xmlns:a16="http://schemas.microsoft.com/office/drawing/2014/main" id="{9E92EB95-653D-C0D4-4AA9-6C0D4CACD27B}"/>
                </a:ext>
              </a:extLst>
            </p:cNvPr>
            <p:cNvSpPr txBox="1">
              <a:spLocks/>
            </p:cNvSpPr>
            <p:nvPr/>
          </p:nvSpPr>
          <p:spPr>
            <a:xfrm>
              <a:off x="838200" y="2072933"/>
              <a:ext cx="4392638" cy="18970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400" b="1" dirty="0">
                  <a:latin typeface="+mn-lt"/>
                </a:rPr>
                <a:t>Кафедры:</a:t>
              </a:r>
            </a:p>
            <a:p>
              <a:endParaRPr lang="ru-RU" sz="1400" b="1" dirty="0">
                <a:latin typeface="+mn-lt"/>
              </a:endParaRPr>
            </a:p>
            <a:p>
              <a:pPr marL="285750" indent="-285750">
                <a:buFont typeface="Wingdings" panose="05000000000000000000" pitchFamily="2" charset="2"/>
                <a:buChar char="v"/>
              </a:pPr>
              <a:r>
                <a:rPr lang="ru-RU" sz="1400" dirty="0">
                  <a:latin typeface="+mn-lt"/>
                </a:rPr>
                <a:t>Биохимии и молекулярной биологии с курсом клинической лабораторной диагностики;</a:t>
              </a:r>
            </a:p>
            <a:p>
              <a:pPr marL="285750" indent="-285750">
                <a:buFont typeface="Wingdings" panose="05000000000000000000" pitchFamily="2" charset="2"/>
                <a:buChar char="v"/>
              </a:pPr>
              <a:r>
                <a:rPr lang="ru-RU" sz="1400" dirty="0">
                  <a:latin typeface="+mn-lt"/>
                </a:rPr>
                <a:t>Микробиологии и вирусологии;</a:t>
              </a:r>
            </a:p>
            <a:p>
              <a:pPr marL="285750" indent="-285750">
                <a:buFont typeface="Wingdings" panose="05000000000000000000" pitchFamily="2" charset="2"/>
                <a:buChar char="v"/>
              </a:pPr>
              <a:r>
                <a:rPr lang="ru-RU" sz="1400" dirty="0">
                  <a:latin typeface="+mn-lt"/>
                </a:rPr>
                <a:t>Неврологии и нейрохирургии;</a:t>
              </a:r>
            </a:p>
            <a:p>
              <a:pPr marL="285750" indent="-285750">
                <a:buFont typeface="Wingdings" panose="05000000000000000000" pitchFamily="2" charset="2"/>
                <a:buChar char="v"/>
              </a:pPr>
              <a:r>
                <a:rPr lang="ru-RU" sz="1400" dirty="0">
                  <a:latin typeface="+mn-lt"/>
                </a:rPr>
                <a:t>Педиатрии с курсом эндокринологии;</a:t>
              </a:r>
            </a:p>
            <a:p>
              <a:pPr marL="285750" indent="-285750">
                <a:buFont typeface="Wingdings" panose="05000000000000000000" pitchFamily="2" charset="2"/>
                <a:buChar char="v"/>
              </a:pPr>
              <a:r>
                <a:rPr lang="ru-RU" sz="1400" dirty="0">
                  <a:latin typeface="+mn-lt"/>
                </a:rPr>
                <a:t>Стоматологии;</a:t>
              </a:r>
            </a:p>
            <a:p>
              <a:pPr marL="285750" indent="-285750">
                <a:buFont typeface="Wingdings" panose="05000000000000000000" pitchFamily="2" charset="2"/>
                <a:buChar char="v"/>
              </a:pPr>
              <a:r>
                <a:rPr lang="ru-RU" sz="1400" dirty="0">
                  <a:latin typeface="+mn-lt"/>
                </a:rPr>
                <a:t>Физической культуры и здоровья;</a:t>
              </a:r>
            </a:p>
          </p:txBody>
        </p:sp>
        <p:sp>
          <p:nvSpPr>
            <p:cNvPr id="8" name="TextBox 7">
              <a:extLst>
                <a:ext uri="{FF2B5EF4-FFF2-40B4-BE49-F238E27FC236}">
                  <a16:creationId xmlns:a16="http://schemas.microsoft.com/office/drawing/2014/main" id="{E129AC81-4776-C1F6-FB5A-019C54C31684}"/>
                </a:ext>
              </a:extLst>
            </p:cNvPr>
            <p:cNvSpPr txBox="1"/>
            <p:nvPr/>
          </p:nvSpPr>
          <p:spPr>
            <a:xfrm>
              <a:off x="838200" y="3947453"/>
              <a:ext cx="3284220" cy="2677656"/>
            </a:xfrm>
            <a:prstGeom prst="rect">
              <a:avLst/>
            </a:prstGeom>
            <a:noFill/>
          </p:spPr>
          <p:txBody>
            <a:bodyPr wrap="square">
              <a:spAutoFit/>
            </a:bodyPr>
            <a:lstStyle/>
            <a:p>
              <a:r>
                <a:rPr lang="ru-RU" sz="1400" b="1" dirty="0">
                  <a:latin typeface="+mn-lt"/>
                </a:rPr>
                <a:t>Клиники:</a:t>
              </a:r>
            </a:p>
            <a:p>
              <a:endParaRPr lang="ru-RU" sz="1400" b="1" dirty="0">
                <a:latin typeface="+mn-lt"/>
              </a:endParaRPr>
            </a:p>
            <a:p>
              <a:pPr marL="285750" indent="-285750">
                <a:buFont typeface="Wingdings" panose="05000000000000000000" pitchFamily="2" charset="2"/>
                <a:buChar char="v"/>
              </a:pPr>
              <a:r>
                <a:rPr lang="ru-RU" sz="1400" dirty="0">
                  <a:latin typeface="+mn-lt"/>
                </a:rPr>
                <a:t>Неврологическое отделение;</a:t>
              </a:r>
            </a:p>
            <a:p>
              <a:pPr marL="285750" indent="-285750">
                <a:buFont typeface="Wingdings" panose="05000000000000000000" pitchFamily="2" charset="2"/>
                <a:buChar char="v"/>
              </a:pPr>
              <a:r>
                <a:rPr lang="ru-RU" sz="1400" dirty="0">
                  <a:latin typeface="+mn-lt"/>
                </a:rPr>
                <a:t>ОАР -1(2022);</a:t>
              </a:r>
            </a:p>
            <a:p>
              <a:pPr marL="285750" indent="-285750">
                <a:buFont typeface="Wingdings" panose="05000000000000000000" pitchFamily="2" charset="2"/>
                <a:buChar char="v"/>
              </a:pPr>
              <a:r>
                <a:rPr lang="ru-RU" sz="1400" dirty="0">
                  <a:latin typeface="+mn-lt"/>
                </a:rPr>
                <a:t>Офтальмологическое отделение;</a:t>
              </a:r>
            </a:p>
            <a:p>
              <a:pPr marL="285750" indent="-285750">
                <a:buFont typeface="Wingdings" panose="05000000000000000000" pitchFamily="2" charset="2"/>
                <a:buChar char="v"/>
              </a:pPr>
              <a:r>
                <a:rPr lang="ru-RU" sz="1400" dirty="0">
                  <a:latin typeface="+mn-lt"/>
                </a:rPr>
                <a:t>Патологоанатомическое отделение;</a:t>
              </a:r>
            </a:p>
            <a:p>
              <a:pPr marL="285750" indent="-285750">
                <a:buFont typeface="Wingdings" panose="05000000000000000000" pitchFamily="2" charset="2"/>
                <a:buChar char="v"/>
              </a:pPr>
              <a:r>
                <a:rPr lang="ru-RU" sz="1400" dirty="0">
                  <a:latin typeface="+mn-lt"/>
                </a:rPr>
                <a:t>Приемное отделение – 1 (2022);</a:t>
              </a:r>
            </a:p>
            <a:p>
              <a:pPr marL="285750" indent="-285750">
                <a:buFont typeface="Wingdings" panose="05000000000000000000" pitchFamily="2" charset="2"/>
                <a:buChar char="v"/>
              </a:pPr>
              <a:r>
                <a:rPr lang="ru-RU" sz="1400" dirty="0">
                  <a:latin typeface="+mn-lt"/>
                </a:rPr>
                <a:t>Урологическое отделение факультетских клиник;</a:t>
              </a:r>
            </a:p>
            <a:p>
              <a:pPr marL="285750" indent="-285750">
                <a:buFont typeface="Wingdings" panose="05000000000000000000" pitchFamily="2" charset="2"/>
                <a:buChar char="v"/>
              </a:pPr>
              <a:r>
                <a:rPr lang="ru-RU" sz="1400" dirty="0">
                  <a:latin typeface="+mn-lt"/>
                </a:rPr>
                <a:t>ЦКДЛ (частично</a:t>
              </a:r>
              <a:r>
                <a:rPr lang="ru-RU" sz="1400" dirty="0" smtClean="0">
                  <a:latin typeface="+mn-lt"/>
                </a:rPr>
                <a:t>); ревматология</a:t>
              </a:r>
              <a:endParaRPr lang="ru-RU" sz="1400" dirty="0">
                <a:latin typeface="+mn-lt"/>
              </a:endParaRPr>
            </a:p>
            <a:p>
              <a:pPr marL="285750" indent="-285750">
                <a:buFont typeface="Wingdings" panose="05000000000000000000" pitchFamily="2" charset="2"/>
                <a:buChar char="v"/>
              </a:pPr>
              <a:r>
                <a:rPr lang="ru-RU" sz="1400" dirty="0">
                  <a:latin typeface="+mn-lt"/>
                </a:rPr>
                <a:t>Эндокринологическое отделение;</a:t>
              </a:r>
            </a:p>
            <a:p>
              <a:pPr marL="285750" indent="-285750">
                <a:buFont typeface="Wingdings" panose="05000000000000000000" pitchFamily="2" charset="2"/>
                <a:buChar char="v"/>
              </a:pPr>
              <a:r>
                <a:rPr lang="ru-RU" sz="1400" dirty="0">
                  <a:latin typeface="+mn-lt"/>
                </a:rPr>
                <a:t>МЦ «Профессор».</a:t>
              </a:r>
            </a:p>
          </p:txBody>
        </p:sp>
        <p:sp>
          <p:nvSpPr>
            <p:cNvPr id="12" name="TextBox 11">
              <a:extLst>
                <a:ext uri="{FF2B5EF4-FFF2-40B4-BE49-F238E27FC236}">
                  <a16:creationId xmlns:a16="http://schemas.microsoft.com/office/drawing/2014/main" id="{DADC399E-2AF3-7012-633D-780692DFE9DC}"/>
                </a:ext>
              </a:extLst>
            </p:cNvPr>
            <p:cNvSpPr txBox="1"/>
            <p:nvPr/>
          </p:nvSpPr>
          <p:spPr>
            <a:xfrm>
              <a:off x="5230838" y="2072933"/>
              <a:ext cx="6096000" cy="1600438"/>
            </a:xfrm>
            <a:prstGeom prst="rect">
              <a:avLst/>
            </a:prstGeom>
            <a:noFill/>
          </p:spPr>
          <p:txBody>
            <a:bodyPr wrap="square">
              <a:spAutoFit/>
            </a:bodyPr>
            <a:lstStyle/>
            <a:p>
              <a:r>
                <a:rPr lang="ru-RU" sz="1400" b="1" dirty="0">
                  <a:latin typeface="+mn-lt"/>
                </a:rPr>
                <a:t>АУП:</a:t>
              </a:r>
            </a:p>
            <a:p>
              <a:endParaRPr lang="ru-RU" sz="1400" b="1" dirty="0">
                <a:latin typeface="+mn-lt"/>
              </a:endParaRPr>
            </a:p>
            <a:p>
              <a:pPr marL="285750" indent="-285750">
                <a:buFont typeface="Wingdings" panose="05000000000000000000" pitchFamily="2" charset="2"/>
                <a:buChar char="v"/>
              </a:pPr>
              <a:r>
                <a:rPr lang="ru-RU" sz="1400" dirty="0">
                  <a:latin typeface="+mn-lt"/>
                </a:rPr>
                <a:t>Деканат МБФ;</a:t>
              </a:r>
            </a:p>
            <a:p>
              <a:pPr marL="285750" indent="-285750">
                <a:buFont typeface="Wingdings" panose="05000000000000000000" pitchFamily="2" charset="2"/>
                <a:buChar char="v"/>
              </a:pPr>
              <a:r>
                <a:rPr lang="ru-RU" sz="1400" dirty="0">
                  <a:latin typeface="+mn-lt"/>
                </a:rPr>
                <a:t>НМБ;</a:t>
              </a:r>
            </a:p>
            <a:p>
              <a:pPr marL="285750" indent="-285750">
                <a:buFont typeface="Wingdings" panose="05000000000000000000" pitchFamily="2" charset="2"/>
                <a:buChar char="v"/>
              </a:pPr>
              <a:r>
                <a:rPr lang="ru-RU" sz="1400" dirty="0">
                  <a:latin typeface="+mn-lt"/>
                </a:rPr>
                <a:t>Студенческий городок;</a:t>
              </a:r>
            </a:p>
            <a:p>
              <a:pPr marL="285750" indent="-285750">
                <a:buFont typeface="Wingdings" panose="05000000000000000000" pitchFamily="2" charset="2"/>
                <a:buChar char="v"/>
              </a:pPr>
              <a:r>
                <a:rPr lang="ru-RU" sz="1400" dirty="0">
                  <a:latin typeface="+mn-lt"/>
                </a:rPr>
                <a:t>УКБ (структуры в подчинении Донскова О.А,(2020);</a:t>
              </a:r>
            </a:p>
            <a:p>
              <a:pPr marL="285750" indent="-285750">
                <a:buFont typeface="Wingdings" panose="05000000000000000000" pitchFamily="2" charset="2"/>
                <a:buChar char="v"/>
              </a:pPr>
              <a:r>
                <a:rPr lang="ru-RU" sz="1400" dirty="0">
                  <a:latin typeface="+mn-lt"/>
                </a:rPr>
                <a:t>Правовое управление (2021);</a:t>
              </a:r>
            </a:p>
          </p:txBody>
        </p:sp>
      </p:grpSp>
    </p:spTree>
    <p:extLst>
      <p:ext uri="{BB962C8B-B14F-4D97-AF65-F5344CB8AC3E}">
        <p14:creationId xmlns:p14="http://schemas.microsoft.com/office/powerpoint/2010/main" val="3581211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FD8D4-A63E-4E98-9797-B8A75A1F7CD2}"/>
              </a:ext>
            </a:extLst>
          </p:cNvPr>
          <p:cNvSpPr>
            <a:spLocks noGrp="1"/>
          </p:cNvSpPr>
          <p:nvPr>
            <p:ph type="title"/>
          </p:nvPr>
        </p:nvSpPr>
        <p:spPr/>
        <p:txBody>
          <a:bodyPr/>
          <a:lstStyle/>
          <a:p>
            <a:r>
              <a:rPr lang="ru-RU" b="1" dirty="0">
                <a:latin typeface="+mn-lt"/>
              </a:rPr>
              <a:t>Билеты на концерты и в театры</a:t>
            </a:r>
          </a:p>
        </p:txBody>
      </p:sp>
      <p:sp>
        <p:nvSpPr>
          <p:cNvPr id="3" name="Объект 2">
            <a:extLst>
              <a:ext uri="{FF2B5EF4-FFF2-40B4-BE49-F238E27FC236}">
                <a16:creationId xmlns:a16="http://schemas.microsoft.com/office/drawing/2014/main" id="{119A99FC-2A13-477C-AC86-062C0CD617CC}"/>
              </a:ext>
            </a:extLst>
          </p:cNvPr>
          <p:cNvSpPr>
            <a:spLocks noGrp="1"/>
          </p:cNvSpPr>
          <p:nvPr>
            <p:ph idx="1"/>
          </p:nvPr>
        </p:nvSpPr>
        <p:spPr>
          <a:xfrm>
            <a:off x="838200" y="1588351"/>
            <a:ext cx="10515600" cy="812799"/>
          </a:xfrm>
        </p:spPr>
        <p:txBody>
          <a:bodyPr>
            <a:normAutofit/>
          </a:bodyPr>
          <a:lstStyle/>
          <a:p>
            <a:pPr marL="0" indent="0">
              <a:lnSpc>
                <a:spcPct val="110000"/>
              </a:lnSpc>
              <a:buNone/>
            </a:pPr>
            <a:r>
              <a:rPr lang="ru-RU" sz="1400" dirty="0"/>
              <a:t>Огромной популярностью среди членов профсоюза пользуются различные концерты и спектакли для взрослых и детей. За 2022г. было закуплено огромное количество билетов (2088 шт.), суммарно на сумму более 800 тыс.</a:t>
            </a:r>
          </a:p>
        </p:txBody>
      </p:sp>
      <p:grpSp>
        <p:nvGrpSpPr>
          <p:cNvPr id="4" name="Группа 3">
            <a:extLst>
              <a:ext uri="{FF2B5EF4-FFF2-40B4-BE49-F238E27FC236}">
                <a16:creationId xmlns:a16="http://schemas.microsoft.com/office/drawing/2014/main" id="{9799F78A-885E-B133-83DB-246AB30B4095}"/>
              </a:ext>
            </a:extLst>
          </p:cNvPr>
          <p:cNvGrpSpPr/>
          <p:nvPr/>
        </p:nvGrpSpPr>
        <p:grpSpPr>
          <a:xfrm>
            <a:off x="941772" y="2478005"/>
            <a:ext cx="10504158" cy="3851541"/>
            <a:chOff x="941772" y="2478005"/>
            <a:chExt cx="10504158" cy="3851541"/>
          </a:xfrm>
        </p:grpSpPr>
        <p:pic>
          <p:nvPicPr>
            <p:cNvPr id="5122" name="Picture 2">
              <a:extLst>
                <a:ext uri="{FF2B5EF4-FFF2-40B4-BE49-F238E27FC236}">
                  <a16:creationId xmlns:a16="http://schemas.microsoft.com/office/drawing/2014/main" id="{217186DC-65D4-4D67-2ACD-D929E2FBEEBD}"/>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48576" y="3792555"/>
              <a:ext cx="2571159"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C84A5EBE-AB82-7455-F3E5-879091E081E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869168" y="2478005"/>
              <a:ext cx="2571159"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D2ED0002-BAC6-C4E0-7EF6-A40452C0B97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228971" y="2478005"/>
              <a:ext cx="2571159"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80D10C1B-2D02-7566-5C97-FB97D8A4530E}"/>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584559" y="5097532"/>
              <a:ext cx="2571160"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52E7B43B-C53D-4CA4-C127-2CB8F86FCCAA}"/>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48577" y="2478005"/>
              <a:ext cx="2571159"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F3CF8DB2-A185-1C07-A3C0-ADD75262EA24}"/>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588774" y="2478005"/>
              <a:ext cx="2571159"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a:extLst>
                <a:ext uri="{FF2B5EF4-FFF2-40B4-BE49-F238E27FC236}">
                  <a16:creationId xmlns:a16="http://schemas.microsoft.com/office/drawing/2014/main" id="{B52B1C5A-0796-813A-AA10-697196124CC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941772" y="5097532"/>
              <a:ext cx="2571160" cy="1232014"/>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46ACA5A1-E22C-2BF9-1FB6-B04D05939E7A}"/>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6228972" y="3792556"/>
              <a:ext cx="2571158" cy="1232013"/>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a:extLst>
                <a:ext uri="{FF2B5EF4-FFF2-40B4-BE49-F238E27FC236}">
                  <a16:creationId xmlns:a16="http://schemas.microsoft.com/office/drawing/2014/main" id="{0D4D93F8-EABD-66D7-AF32-4625C5092815}"/>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8869168" y="3791213"/>
              <a:ext cx="2576762" cy="1234699"/>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a:extLst>
                <a:ext uri="{FF2B5EF4-FFF2-40B4-BE49-F238E27FC236}">
                  <a16:creationId xmlns:a16="http://schemas.microsoft.com/office/drawing/2014/main" id="{02C2E638-236D-F62E-F1A6-CABEF83CF7E3}"/>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3588774" y="3792556"/>
              <a:ext cx="2571159" cy="1232013"/>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a:extLst>
                <a:ext uri="{FF2B5EF4-FFF2-40B4-BE49-F238E27FC236}">
                  <a16:creationId xmlns:a16="http://schemas.microsoft.com/office/drawing/2014/main" id="{F0FB2DC8-DBF6-5D84-61F6-F192EE7B61A6}"/>
                </a:ext>
              </a:extLst>
            </p:cNvPr>
            <p:cNvPicPr>
              <a:picLocks noChangeAspect="1" noChangeArrowheads="1"/>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6227346" y="5098871"/>
              <a:ext cx="2571160" cy="1229336"/>
            </a:xfrm>
            <a:prstGeom prst="rect">
              <a:avLst/>
            </a:prstGeom>
            <a:noFill/>
            <a:extLst>
              <a:ext uri="{909E8E84-426E-40DD-AFC4-6F175D3DCCD1}">
                <a14:hiddenFill xmlns:a14="http://schemas.microsoft.com/office/drawing/2010/main">
                  <a:solidFill>
                    <a:srgbClr val="FFFFFF"/>
                  </a:solidFill>
                </a14:hiddenFill>
              </a:ext>
            </a:extLst>
          </p:spPr>
        </p:pic>
        <p:pic>
          <p:nvPicPr>
            <p:cNvPr id="5144" name="Picture 24">
              <a:extLst>
                <a:ext uri="{FF2B5EF4-FFF2-40B4-BE49-F238E27FC236}">
                  <a16:creationId xmlns:a16="http://schemas.microsoft.com/office/drawing/2014/main" id="{5B2B2E2A-A4DE-E988-FAE2-00000763FF19}"/>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8870132" y="5099102"/>
              <a:ext cx="2570195" cy="12288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57908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FD8D4-A63E-4E98-9797-B8A75A1F7CD2}"/>
              </a:ext>
            </a:extLst>
          </p:cNvPr>
          <p:cNvSpPr>
            <a:spLocks noGrp="1"/>
          </p:cNvSpPr>
          <p:nvPr>
            <p:ph type="title"/>
          </p:nvPr>
        </p:nvSpPr>
        <p:spPr/>
        <p:txBody>
          <a:bodyPr/>
          <a:lstStyle/>
          <a:p>
            <a:r>
              <a:rPr lang="ru-RU" b="1" dirty="0">
                <a:latin typeface="+mn-lt"/>
              </a:rPr>
              <a:t>Спортивные мероприятия</a:t>
            </a:r>
          </a:p>
        </p:txBody>
      </p:sp>
      <p:sp>
        <p:nvSpPr>
          <p:cNvPr id="3" name="Объект 2">
            <a:extLst>
              <a:ext uri="{FF2B5EF4-FFF2-40B4-BE49-F238E27FC236}">
                <a16:creationId xmlns:a16="http://schemas.microsoft.com/office/drawing/2014/main" id="{119A99FC-2A13-477C-AC86-062C0CD617CC}"/>
              </a:ext>
            </a:extLst>
          </p:cNvPr>
          <p:cNvSpPr>
            <a:spLocks noGrp="1"/>
          </p:cNvSpPr>
          <p:nvPr>
            <p:ph idx="1"/>
          </p:nvPr>
        </p:nvSpPr>
        <p:spPr>
          <a:xfrm>
            <a:off x="838200" y="1978026"/>
            <a:ext cx="10515600" cy="625474"/>
          </a:xfrm>
        </p:spPr>
        <p:txBody>
          <a:bodyPr>
            <a:noAutofit/>
          </a:bodyPr>
          <a:lstStyle/>
          <a:p>
            <a:pPr marL="0" indent="0">
              <a:lnSpc>
                <a:spcPct val="110000"/>
              </a:lnSpc>
              <a:buNone/>
            </a:pPr>
            <a:r>
              <a:rPr lang="ru-RU" sz="1400" b="0" i="0" dirty="0">
                <a:solidFill>
                  <a:srgbClr val="4A4A4A"/>
                </a:solidFill>
                <a:effectLst/>
                <a:cs typeface="Rubik" pitchFamily="2" charset="-79"/>
              </a:rPr>
              <a:t>Сотрудники профсоюза принимают активное участие в региональных, городских и межвузовских спортивных соревнованиях. Также, мы регулярно проводим и свои спартакиады, активно отдыхая и заодно укрепляя командный дух коллектива.</a:t>
            </a:r>
            <a:endParaRPr lang="ru-RU" sz="1400" dirty="0"/>
          </a:p>
        </p:txBody>
      </p:sp>
      <p:grpSp>
        <p:nvGrpSpPr>
          <p:cNvPr id="4" name="Группа 3">
            <a:extLst>
              <a:ext uri="{FF2B5EF4-FFF2-40B4-BE49-F238E27FC236}">
                <a16:creationId xmlns:a16="http://schemas.microsoft.com/office/drawing/2014/main" id="{177DF50D-CFBB-3F47-3687-953AB6659C4F}"/>
              </a:ext>
            </a:extLst>
          </p:cNvPr>
          <p:cNvGrpSpPr/>
          <p:nvPr/>
        </p:nvGrpSpPr>
        <p:grpSpPr>
          <a:xfrm>
            <a:off x="838199" y="2667001"/>
            <a:ext cx="10515310" cy="3507627"/>
            <a:chOff x="838199" y="2667001"/>
            <a:chExt cx="10515310" cy="3507627"/>
          </a:xfrm>
        </p:grpSpPr>
        <p:pic>
          <p:nvPicPr>
            <p:cNvPr id="1030" name="Picture 6">
              <a:extLst>
                <a:ext uri="{FF2B5EF4-FFF2-40B4-BE49-F238E27FC236}">
                  <a16:creationId xmlns:a16="http://schemas.microsoft.com/office/drawing/2014/main" id="{4EE9253D-2CAC-5CD9-8654-1599834E2106}"/>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793401" y="4467888"/>
              <a:ext cx="2560108" cy="17067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EC0F261-C88B-F01B-35FF-F0EB561E67B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147708" y="4475814"/>
              <a:ext cx="2548221" cy="169881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1923625-9D38-37BF-E645-63B45A31CF4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38199" y="2667001"/>
              <a:ext cx="2548225" cy="16988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Масленица 2022">
              <a:extLst>
                <a:ext uri="{FF2B5EF4-FFF2-40B4-BE49-F238E27FC236}">
                  <a16:creationId xmlns:a16="http://schemas.microsoft.com/office/drawing/2014/main" id="{5C7B3967-CB5F-2F0D-FF09-52D4D6F076C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496072" y="4475814"/>
              <a:ext cx="2548221" cy="169881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Масленица 2022">
              <a:extLst>
                <a:ext uri="{FF2B5EF4-FFF2-40B4-BE49-F238E27FC236}">
                  <a16:creationId xmlns:a16="http://schemas.microsoft.com/office/drawing/2014/main" id="{EB0DBB0E-EC97-C13A-63AE-F413F02B1B33}"/>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838199" y="4467888"/>
              <a:ext cx="2548220" cy="169881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Масленица 2022">
              <a:extLst>
                <a:ext uri="{FF2B5EF4-FFF2-40B4-BE49-F238E27FC236}">
                  <a16:creationId xmlns:a16="http://schemas.microsoft.com/office/drawing/2014/main" id="{1A7EBF99-A661-4479-DFD5-9B62667DC273}"/>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147708" y="2667001"/>
              <a:ext cx="2548221" cy="169881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Масленица 2022">
              <a:extLst>
                <a:ext uri="{FF2B5EF4-FFF2-40B4-BE49-F238E27FC236}">
                  <a16:creationId xmlns:a16="http://schemas.microsoft.com/office/drawing/2014/main" id="{382FB170-EDE6-954E-C4C2-343D938832D9}"/>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3496072" y="2667002"/>
              <a:ext cx="2548221" cy="169881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Масленица 2022">
              <a:extLst>
                <a:ext uri="{FF2B5EF4-FFF2-40B4-BE49-F238E27FC236}">
                  <a16:creationId xmlns:a16="http://schemas.microsoft.com/office/drawing/2014/main" id="{CAC1A52D-131E-6AF3-C38A-C11994EA086F}"/>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8810765" y="2670653"/>
              <a:ext cx="2542743" cy="16951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1117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FD8D4-A63E-4E98-9797-B8A75A1F7CD2}"/>
              </a:ext>
            </a:extLst>
          </p:cNvPr>
          <p:cNvSpPr>
            <a:spLocks noGrp="1"/>
          </p:cNvSpPr>
          <p:nvPr>
            <p:ph type="title"/>
          </p:nvPr>
        </p:nvSpPr>
        <p:spPr/>
        <p:txBody>
          <a:bodyPr/>
          <a:lstStyle/>
          <a:p>
            <a:r>
              <a:rPr lang="ru-RU" b="1" dirty="0">
                <a:latin typeface="+mn-lt"/>
              </a:rPr>
              <a:t>Мастер-классы для детей</a:t>
            </a:r>
          </a:p>
        </p:txBody>
      </p:sp>
      <p:sp>
        <p:nvSpPr>
          <p:cNvPr id="3" name="Объект 2">
            <a:extLst>
              <a:ext uri="{FF2B5EF4-FFF2-40B4-BE49-F238E27FC236}">
                <a16:creationId xmlns:a16="http://schemas.microsoft.com/office/drawing/2014/main" id="{119A99FC-2A13-477C-AC86-062C0CD617CC}"/>
              </a:ext>
            </a:extLst>
          </p:cNvPr>
          <p:cNvSpPr>
            <a:spLocks noGrp="1"/>
          </p:cNvSpPr>
          <p:nvPr>
            <p:ph idx="1"/>
          </p:nvPr>
        </p:nvSpPr>
        <p:spPr>
          <a:xfrm>
            <a:off x="838200" y="1825626"/>
            <a:ext cx="10515600" cy="812799"/>
          </a:xfrm>
        </p:spPr>
        <p:txBody>
          <a:bodyPr>
            <a:normAutofit/>
          </a:bodyPr>
          <a:lstStyle/>
          <a:p>
            <a:pPr marL="0" indent="0">
              <a:lnSpc>
                <a:spcPct val="110000"/>
              </a:lnSpc>
              <a:buNone/>
            </a:pPr>
            <a:r>
              <a:rPr lang="ru-RU" sz="1400" dirty="0"/>
              <a:t>Регулярно проводятся мастер-классы для детей и внуков членов профсоюза , на которых дети и взрослые своими руками создают уникальные творческие работы. В 2022 году создавали Рождественского Ангела, елочную игрушку, елку, букет для мамы и бабушки.</a:t>
            </a:r>
          </a:p>
        </p:txBody>
      </p:sp>
      <p:grpSp>
        <p:nvGrpSpPr>
          <p:cNvPr id="20" name="Группа 19">
            <a:extLst>
              <a:ext uri="{FF2B5EF4-FFF2-40B4-BE49-F238E27FC236}">
                <a16:creationId xmlns:a16="http://schemas.microsoft.com/office/drawing/2014/main" id="{2A15E8C5-EFF9-8400-0C83-48941DE65C17}"/>
              </a:ext>
            </a:extLst>
          </p:cNvPr>
          <p:cNvGrpSpPr/>
          <p:nvPr/>
        </p:nvGrpSpPr>
        <p:grpSpPr>
          <a:xfrm>
            <a:off x="838200" y="2665305"/>
            <a:ext cx="10521253" cy="3486456"/>
            <a:chOff x="838200" y="2665305"/>
            <a:chExt cx="10521253" cy="3486456"/>
          </a:xfrm>
        </p:grpSpPr>
        <p:pic>
          <p:nvPicPr>
            <p:cNvPr id="9" name="Рисунок 8">
              <a:extLst>
                <a:ext uri="{FF2B5EF4-FFF2-40B4-BE49-F238E27FC236}">
                  <a16:creationId xmlns:a16="http://schemas.microsoft.com/office/drawing/2014/main" id="{FD9AC7EF-5A65-4450-A13C-7D84C822022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496072" y="2665305"/>
              <a:ext cx="2548221" cy="1698814"/>
            </a:xfrm>
            <a:prstGeom prst="rect">
              <a:avLst/>
            </a:prstGeom>
          </p:spPr>
        </p:pic>
        <p:pic>
          <p:nvPicPr>
            <p:cNvPr id="11" name="Рисунок 10">
              <a:extLst>
                <a:ext uri="{FF2B5EF4-FFF2-40B4-BE49-F238E27FC236}">
                  <a16:creationId xmlns:a16="http://schemas.microsoft.com/office/drawing/2014/main" id="{F96E8BCE-C5D7-4A54-8C77-1276E06E3CE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41766" y="2665305"/>
              <a:ext cx="2554164" cy="1702776"/>
            </a:xfrm>
            <a:prstGeom prst="rect">
              <a:avLst/>
            </a:prstGeom>
          </p:spPr>
        </p:pic>
        <p:pic>
          <p:nvPicPr>
            <p:cNvPr id="15" name="Рисунок 14">
              <a:extLst>
                <a:ext uri="{FF2B5EF4-FFF2-40B4-BE49-F238E27FC236}">
                  <a16:creationId xmlns:a16="http://schemas.microsoft.com/office/drawing/2014/main" id="{F3358D60-0EA7-4122-9D34-81CCEC7D0A3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793401" y="2665306"/>
              <a:ext cx="2554165" cy="1702776"/>
            </a:xfrm>
            <a:prstGeom prst="rect">
              <a:avLst/>
            </a:prstGeom>
          </p:spPr>
        </p:pic>
        <p:pic>
          <p:nvPicPr>
            <p:cNvPr id="17" name="Рисунок 16">
              <a:extLst>
                <a:ext uri="{FF2B5EF4-FFF2-40B4-BE49-F238E27FC236}">
                  <a16:creationId xmlns:a16="http://schemas.microsoft.com/office/drawing/2014/main" id="{27FA98D9-7648-4042-9FC6-B55B7EEE6A2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1671" y="2667001"/>
              <a:ext cx="2525810" cy="1683873"/>
            </a:xfrm>
            <a:prstGeom prst="rect">
              <a:avLst/>
            </a:prstGeom>
          </p:spPr>
        </p:pic>
        <p:pic>
          <p:nvPicPr>
            <p:cNvPr id="2052" name="Picture 4" descr="Мастер-класс для детей: изготовление конфетных букетов">
              <a:extLst>
                <a:ext uri="{FF2B5EF4-FFF2-40B4-BE49-F238E27FC236}">
                  <a16:creationId xmlns:a16="http://schemas.microsoft.com/office/drawing/2014/main" id="{540640EB-48D8-4BA8-FD31-8DCAEDC5B6E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838200" y="4467888"/>
              <a:ext cx="2525810" cy="168387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Мастер-класс для детей: изготовление конфетных букетов">
              <a:extLst>
                <a:ext uri="{FF2B5EF4-FFF2-40B4-BE49-F238E27FC236}">
                  <a16:creationId xmlns:a16="http://schemas.microsoft.com/office/drawing/2014/main" id="{9BB1D15B-63E6-FCCF-EA03-AE818DF41719}"/>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496072" y="4467887"/>
              <a:ext cx="2548221" cy="168387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Мастер-класс для детей: изготовление конфетных букетов">
              <a:extLst>
                <a:ext uri="{FF2B5EF4-FFF2-40B4-BE49-F238E27FC236}">
                  <a16:creationId xmlns:a16="http://schemas.microsoft.com/office/drawing/2014/main" id="{E509587E-B615-42AC-D465-B17E2B6B72D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6141766" y="4467887"/>
              <a:ext cx="2560108" cy="168387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Мастер-класс для детей: изготовление конфетных букетов">
              <a:extLst>
                <a:ext uri="{FF2B5EF4-FFF2-40B4-BE49-F238E27FC236}">
                  <a16:creationId xmlns:a16="http://schemas.microsoft.com/office/drawing/2014/main" id="{7C2841CA-9A8D-1280-5AF8-0C69A1599D51}"/>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8799345" y="4468035"/>
              <a:ext cx="2560108" cy="16837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4364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FD8D4-A63E-4E98-9797-B8A75A1F7CD2}"/>
              </a:ext>
            </a:extLst>
          </p:cNvPr>
          <p:cNvSpPr>
            <a:spLocks noGrp="1"/>
          </p:cNvSpPr>
          <p:nvPr>
            <p:ph type="title"/>
          </p:nvPr>
        </p:nvSpPr>
        <p:spPr/>
        <p:txBody>
          <a:bodyPr/>
          <a:lstStyle/>
          <a:p>
            <a:r>
              <a:rPr lang="ru-RU" b="1" dirty="0">
                <a:latin typeface="+mn-lt"/>
              </a:rPr>
              <a:t>Детские праздники</a:t>
            </a:r>
          </a:p>
        </p:txBody>
      </p:sp>
      <p:sp>
        <p:nvSpPr>
          <p:cNvPr id="3" name="Объект 2">
            <a:extLst>
              <a:ext uri="{FF2B5EF4-FFF2-40B4-BE49-F238E27FC236}">
                <a16:creationId xmlns:a16="http://schemas.microsoft.com/office/drawing/2014/main" id="{119A99FC-2A13-477C-AC86-062C0CD617CC}"/>
              </a:ext>
            </a:extLst>
          </p:cNvPr>
          <p:cNvSpPr>
            <a:spLocks noGrp="1"/>
          </p:cNvSpPr>
          <p:nvPr>
            <p:ph idx="1"/>
          </p:nvPr>
        </p:nvSpPr>
        <p:spPr>
          <a:xfrm>
            <a:off x="838200" y="1825626"/>
            <a:ext cx="10515600" cy="1186022"/>
          </a:xfrm>
        </p:spPr>
        <p:txBody>
          <a:bodyPr>
            <a:noAutofit/>
          </a:bodyPr>
          <a:lstStyle/>
          <a:p>
            <a:pPr marL="0" indent="0">
              <a:lnSpc>
                <a:spcPct val="110000"/>
              </a:lnSpc>
              <a:buNone/>
            </a:pPr>
            <a:r>
              <a:rPr lang="ru-RU" sz="1400" dirty="0"/>
              <a:t>Кроме мастер-классов стали традиционными и различные праздничные мероприятия для детей и их родителей. Ребятишки с восторгом приняли подвижные игры на </a:t>
            </a:r>
            <a:r>
              <a:rPr lang="ru-RU" sz="1400" dirty="0" err="1"/>
              <a:t>Масленийцу</a:t>
            </a:r>
            <a:r>
              <a:rPr lang="ru-RU" sz="1400" dirty="0"/>
              <a:t>, яркий </a:t>
            </a:r>
            <a:r>
              <a:rPr lang="ru-RU" sz="1400" dirty="0" err="1"/>
              <a:t>аква</a:t>
            </a:r>
            <a:r>
              <a:rPr lang="ru-RU" sz="1400" dirty="0"/>
              <a:t>-грим и шоу мыльных пузырей ко Дню защиты детей, и, конечно же, яркий праздник с Дедом Морозом и Снегурочкой к Новому Году, который нам помог организовать Студенческий Театр «Ковчег»!</a:t>
            </a:r>
          </a:p>
          <a:p>
            <a:pPr marL="0" indent="0">
              <a:lnSpc>
                <a:spcPct val="110000"/>
              </a:lnSpc>
              <a:buNone/>
            </a:pPr>
            <a:r>
              <a:rPr lang="ru-RU" sz="1400" dirty="0"/>
              <a:t>Сияющие детские лица – лучшая и самая ценная наша награда!   </a:t>
            </a:r>
          </a:p>
        </p:txBody>
      </p:sp>
      <p:grpSp>
        <p:nvGrpSpPr>
          <p:cNvPr id="4" name="Группа 3">
            <a:extLst>
              <a:ext uri="{FF2B5EF4-FFF2-40B4-BE49-F238E27FC236}">
                <a16:creationId xmlns:a16="http://schemas.microsoft.com/office/drawing/2014/main" id="{A68489D8-BF00-216C-AF90-DF9AFF6494E0}"/>
              </a:ext>
            </a:extLst>
          </p:cNvPr>
          <p:cNvGrpSpPr/>
          <p:nvPr/>
        </p:nvGrpSpPr>
        <p:grpSpPr>
          <a:xfrm>
            <a:off x="970327" y="3274852"/>
            <a:ext cx="9996515" cy="2653833"/>
            <a:chOff x="970327" y="3274852"/>
            <a:chExt cx="9996515" cy="2653833"/>
          </a:xfrm>
        </p:grpSpPr>
        <p:pic>
          <p:nvPicPr>
            <p:cNvPr id="22" name="Рисунок 21">
              <a:extLst>
                <a:ext uri="{FF2B5EF4-FFF2-40B4-BE49-F238E27FC236}">
                  <a16:creationId xmlns:a16="http://schemas.microsoft.com/office/drawing/2014/main" id="{A5E65A11-2EE3-47FB-9A23-3B6B38A6B6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2411" y="4649132"/>
              <a:ext cx="1913737" cy="1275825"/>
            </a:xfrm>
            <a:prstGeom prst="rect">
              <a:avLst/>
            </a:prstGeom>
          </p:spPr>
        </p:pic>
        <p:pic>
          <p:nvPicPr>
            <p:cNvPr id="24" name="Рисунок 23">
              <a:extLst>
                <a:ext uri="{FF2B5EF4-FFF2-40B4-BE49-F238E27FC236}">
                  <a16:creationId xmlns:a16="http://schemas.microsoft.com/office/drawing/2014/main" id="{04F257AB-3BCC-479D-8FF4-A43C0CE54E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53104" y="4649132"/>
              <a:ext cx="1913738" cy="1275825"/>
            </a:xfrm>
            <a:prstGeom prst="rect">
              <a:avLst/>
            </a:prstGeom>
          </p:spPr>
        </p:pic>
        <p:pic>
          <p:nvPicPr>
            <p:cNvPr id="28" name="Рисунок 27">
              <a:extLst>
                <a:ext uri="{FF2B5EF4-FFF2-40B4-BE49-F238E27FC236}">
                  <a16:creationId xmlns:a16="http://schemas.microsoft.com/office/drawing/2014/main" id="{E412238C-2491-4C10-B322-D9C26B0640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7434" y="4652859"/>
              <a:ext cx="1913740" cy="1275826"/>
            </a:xfrm>
            <a:prstGeom prst="rect">
              <a:avLst/>
            </a:prstGeom>
          </p:spPr>
        </p:pic>
        <p:pic>
          <p:nvPicPr>
            <p:cNvPr id="30" name="Рисунок 29">
              <a:extLst>
                <a:ext uri="{FF2B5EF4-FFF2-40B4-BE49-F238E27FC236}">
                  <a16:creationId xmlns:a16="http://schemas.microsoft.com/office/drawing/2014/main" id="{9684A0A1-028B-4B55-96A2-750C4CDEC6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1717" y="4649132"/>
              <a:ext cx="1913739" cy="1275825"/>
            </a:xfrm>
            <a:prstGeom prst="rect">
              <a:avLst/>
            </a:prstGeom>
          </p:spPr>
        </p:pic>
        <p:pic>
          <p:nvPicPr>
            <p:cNvPr id="3074" name="Picture 2" descr="День защиты детей 2022">
              <a:extLst>
                <a:ext uri="{FF2B5EF4-FFF2-40B4-BE49-F238E27FC236}">
                  <a16:creationId xmlns:a16="http://schemas.microsoft.com/office/drawing/2014/main" id="{4DBC1213-EB8E-B1DD-B2DE-F6D57133F63C}"/>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70327" y="4649130"/>
              <a:ext cx="1913740" cy="12758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Масленица 2022">
              <a:extLst>
                <a:ext uri="{FF2B5EF4-FFF2-40B4-BE49-F238E27FC236}">
                  <a16:creationId xmlns:a16="http://schemas.microsoft.com/office/drawing/2014/main" id="{ED9C0185-F4AF-C977-24FA-B616353F8365}"/>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70328" y="3274852"/>
              <a:ext cx="1913739" cy="12758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Масленица 2022">
              <a:extLst>
                <a:ext uri="{FF2B5EF4-FFF2-40B4-BE49-F238E27FC236}">
                  <a16:creationId xmlns:a16="http://schemas.microsoft.com/office/drawing/2014/main" id="{82551D19-820F-091D-2269-27BCE02A0E0E}"/>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2987435" y="3274852"/>
              <a:ext cx="1913739" cy="127582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Масленица 2022">
              <a:extLst>
                <a:ext uri="{FF2B5EF4-FFF2-40B4-BE49-F238E27FC236}">
                  <a16:creationId xmlns:a16="http://schemas.microsoft.com/office/drawing/2014/main" id="{2F7A32D7-CED1-0644-3E98-3F059CCB3110}"/>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011717" y="3285728"/>
              <a:ext cx="1913739" cy="127582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День защиты детей 2022">
              <a:extLst>
                <a:ext uri="{FF2B5EF4-FFF2-40B4-BE49-F238E27FC236}">
                  <a16:creationId xmlns:a16="http://schemas.microsoft.com/office/drawing/2014/main" id="{1402941D-1484-64A6-B435-4E656255A109}"/>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7035999" y="3285728"/>
              <a:ext cx="1910149" cy="1273433"/>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День защиты детей 2022">
              <a:extLst>
                <a:ext uri="{FF2B5EF4-FFF2-40B4-BE49-F238E27FC236}">
                  <a16:creationId xmlns:a16="http://schemas.microsoft.com/office/drawing/2014/main" id="{05384836-A3F0-9E21-66A7-314FCC26C5EA}"/>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9056691" y="3274853"/>
              <a:ext cx="1910151" cy="127343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8207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FD8D4-A63E-4E98-9797-B8A75A1F7CD2}"/>
              </a:ext>
            </a:extLst>
          </p:cNvPr>
          <p:cNvSpPr>
            <a:spLocks noGrp="1"/>
          </p:cNvSpPr>
          <p:nvPr>
            <p:ph type="title"/>
          </p:nvPr>
        </p:nvSpPr>
        <p:spPr/>
        <p:txBody>
          <a:bodyPr/>
          <a:lstStyle/>
          <a:p>
            <a:r>
              <a:rPr lang="ru-RU" b="1" dirty="0">
                <a:latin typeface="+mn-lt"/>
              </a:rPr>
              <a:t>Конкурсы рисунков</a:t>
            </a:r>
          </a:p>
        </p:txBody>
      </p:sp>
      <p:sp>
        <p:nvSpPr>
          <p:cNvPr id="3" name="Объект 2">
            <a:extLst>
              <a:ext uri="{FF2B5EF4-FFF2-40B4-BE49-F238E27FC236}">
                <a16:creationId xmlns:a16="http://schemas.microsoft.com/office/drawing/2014/main" id="{119A99FC-2A13-477C-AC86-062C0CD617CC}"/>
              </a:ext>
            </a:extLst>
          </p:cNvPr>
          <p:cNvSpPr>
            <a:spLocks noGrp="1"/>
          </p:cNvSpPr>
          <p:nvPr>
            <p:ph idx="1"/>
          </p:nvPr>
        </p:nvSpPr>
        <p:spPr>
          <a:xfrm>
            <a:off x="970327" y="1515790"/>
            <a:ext cx="10515600" cy="1079010"/>
          </a:xfrm>
        </p:spPr>
        <p:txBody>
          <a:bodyPr>
            <a:noAutofit/>
          </a:bodyPr>
          <a:lstStyle/>
          <a:p>
            <a:pPr marL="0" indent="0">
              <a:lnSpc>
                <a:spcPct val="110000"/>
              </a:lnSpc>
              <a:buNone/>
            </a:pPr>
            <a:r>
              <a:rPr lang="ru-RU" sz="1400" dirty="0"/>
              <a:t>Ещё одна наша традиция – тематические конкурсы рисунков («Золотая осень» и «Весна идет! Весне дорогу!»)   Заявок на участие всегда много, поэтому работы конкурсантов всегда строго оценивает настоящая комиссия ценителей изобразительных искусств! Лучшие работы потом отправляются на областной конкурс. Так же регулярно проходят областные конкурсы рисунков в которых принимают участие дети и внуки членов профсоюза.</a:t>
            </a:r>
          </a:p>
        </p:txBody>
      </p:sp>
      <p:pic>
        <p:nvPicPr>
          <p:cNvPr id="4098" name="Picture 2" descr="Конкурс детского рисунка Золотая осень 2022">
            <a:extLst>
              <a:ext uri="{FF2B5EF4-FFF2-40B4-BE49-F238E27FC236}">
                <a16:creationId xmlns:a16="http://schemas.microsoft.com/office/drawing/2014/main" id="{606E275B-A05A-2978-9C55-C208E2DD3E7D}"/>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70326" y="2811463"/>
            <a:ext cx="2519661" cy="167977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Конкурс детского рисунка Золотая осень 2022">
            <a:extLst>
              <a:ext uri="{FF2B5EF4-FFF2-40B4-BE49-F238E27FC236}">
                <a16:creationId xmlns:a16="http://schemas.microsoft.com/office/drawing/2014/main" id="{88F40051-68BC-161C-0E6A-C69BAD8D2FF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593521" y="2811462"/>
            <a:ext cx="2513932" cy="16759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Конкурс детского рисунка Золотая осень 2022">
            <a:extLst>
              <a:ext uri="{FF2B5EF4-FFF2-40B4-BE49-F238E27FC236}">
                <a16:creationId xmlns:a16="http://schemas.microsoft.com/office/drawing/2014/main" id="{0F002092-5160-178D-C757-6E19E20BE20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210987" y="2811463"/>
            <a:ext cx="2519639" cy="167976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Конкурс детского рисунка Золотая осень 2022">
            <a:extLst>
              <a:ext uri="{FF2B5EF4-FFF2-40B4-BE49-F238E27FC236}">
                <a16:creationId xmlns:a16="http://schemas.microsoft.com/office/drawing/2014/main" id="{D52630C3-A509-4BE4-BE85-81DBD9B7C84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822708" y="2811463"/>
            <a:ext cx="2525373" cy="168358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Весенний конкурс детского рисунка 2022">
            <a:extLst>
              <a:ext uri="{FF2B5EF4-FFF2-40B4-BE49-F238E27FC236}">
                <a16:creationId xmlns:a16="http://schemas.microsoft.com/office/drawing/2014/main" id="{D2ACB136-69BD-40CB-83FB-13E7324766DB}"/>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70326" y="4581742"/>
            <a:ext cx="2519661" cy="167977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Весенний конкурс детского рисунка 2022">
            <a:extLst>
              <a:ext uri="{FF2B5EF4-FFF2-40B4-BE49-F238E27FC236}">
                <a16:creationId xmlns:a16="http://schemas.microsoft.com/office/drawing/2014/main" id="{0920C201-2797-E46F-554E-C6AA9F634718}"/>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587792" y="4581742"/>
            <a:ext cx="2519661" cy="1679774"/>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Весенний конкурс детского рисунка 2022">
            <a:extLst>
              <a:ext uri="{FF2B5EF4-FFF2-40B4-BE49-F238E27FC236}">
                <a16:creationId xmlns:a16="http://schemas.microsoft.com/office/drawing/2014/main" id="{8850B017-F137-35FD-95F5-00D8AB842BF4}"/>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6205242" y="4581757"/>
            <a:ext cx="2519639" cy="1679759"/>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Весенний конкурс детского рисунка 2022">
            <a:extLst>
              <a:ext uri="{FF2B5EF4-FFF2-40B4-BE49-F238E27FC236}">
                <a16:creationId xmlns:a16="http://schemas.microsoft.com/office/drawing/2014/main" id="{D84E3BD4-4242-A372-249C-AF62BB9A8893}"/>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8822669" y="4577908"/>
            <a:ext cx="2525411" cy="1683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72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B20CFE-3D0E-4FA2-A8C0-6A799A335732}"/>
              </a:ext>
            </a:extLst>
          </p:cNvPr>
          <p:cNvSpPr>
            <a:spLocks noGrp="1"/>
          </p:cNvSpPr>
          <p:nvPr>
            <p:ph type="title"/>
          </p:nvPr>
        </p:nvSpPr>
        <p:spPr/>
        <p:txBody>
          <a:bodyPr/>
          <a:lstStyle/>
          <a:p>
            <a:r>
              <a:rPr lang="ru-RU" b="1" dirty="0">
                <a:latin typeface="+mn-lt"/>
              </a:rPr>
              <a:t>Сайт профкома</a:t>
            </a:r>
          </a:p>
        </p:txBody>
      </p:sp>
      <p:sp>
        <p:nvSpPr>
          <p:cNvPr id="3" name="Объект 2">
            <a:extLst>
              <a:ext uri="{FF2B5EF4-FFF2-40B4-BE49-F238E27FC236}">
                <a16:creationId xmlns:a16="http://schemas.microsoft.com/office/drawing/2014/main" id="{DF9748E2-7B33-4845-A60A-8DB03351AF34}"/>
              </a:ext>
            </a:extLst>
          </p:cNvPr>
          <p:cNvSpPr>
            <a:spLocks noGrp="1"/>
          </p:cNvSpPr>
          <p:nvPr>
            <p:ph idx="1"/>
          </p:nvPr>
        </p:nvSpPr>
        <p:spPr>
          <a:xfrm>
            <a:off x="838200" y="3151085"/>
            <a:ext cx="5257800" cy="1758540"/>
          </a:xfrm>
        </p:spPr>
        <p:txBody>
          <a:bodyPr>
            <a:normAutofit/>
          </a:bodyPr>
          <a:lstStyle/>
          <a:p>
            <a:pPr marL="0" indent="0">
              <a:lnSpc>
                <a:spcPct val="110000"/>
              </a:lnSpc>
              <a:buNone/>
            </a:pPr>
            <a:r>
              <a:rPr lang="ru-RU" sz="1600" dirty="0"/>
              <a:t>Сайт, размещённый по адресу </a:t>
            </a:r>
            <a:r>
              <a:rPr lang="en-US" sz="1600" dirty="0">
                <a:solidFill>
                  <a:srgbClr val="C00000"/>
                </a:solidFill>
              </a:rPr>
              <a:t>profkom-ssmu.ru</a:t>
            </a:r>
            <a:r>
              <a:rPr lang="ru-RU" sz="1600" dirty="0"/>
              <a:t>, уже третий год выполняет роль полноценного канала связи для оперативного информирования членов профкома о предстоящих событиях и мероприятиях. Также на сайте публикуются различные итоги событий, фотоотчёты и объявления.</a:t>
            </a:r>
          </a:p>
        </p:txBody>
      </p:sp>
      <p:pic>
        <p:nvPicPr>
          <p:cNvPr id="9" name="Рисунок 8">
            <a:extLst>
              <a:ext uri="{FF2B5EF4-FFF2-40B4-BE49-F238E27FC236}">
                <a16:creationId xmlns:a16="http://schemas.microsoft.com/office/drawing/2014/main" id="{B939A4E4-FB20-40DD-9BBB-FD79D18679A6}"/>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p:blipFill>
        <p:spPr>
          <a:xfrm>
            <a:off x="7977961" y="604609"/>
            <a:ext cx="2815659" cy="5924016"/>
          </a:xfrm>
          <a:prstGeom prst="rect">
            <a:avLst/>
          </a:prstGeom>
          <a:effectLst>
            <a:outerShdw blurRad="254000" dist="38100" dir="5400000" algn="t" rotWithShape="0">
              <a:prstClr val="black">
                <a:alpha val="26000"/>
              </a:prstClr>
            </a:outerShdw>
          </a:effectLst>
        </p:spPr>
      </p:pic>
    </p:spTree>
    <p:extLst>
      <p:ext uri="{BB962C8B-B14F-4D97-AF65-F5344CB8AC3E}">
        <p14:creationId xmlns:p14="http://schemas.microsoft.com/office/powerpoint/2010/main" val="2160877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B20CFE-3D0E-4FA2-A8C0-6A799A335732}"/>
              </a:ext>
            </a:extLst>
          </p:cNvPr>
          <p:cNvSpPr>
            <a:spLocks noGrp="1"/>
          </p:cNvSpPr>
          <p:nvPr>
            <p:ph type="title"/>
          </p:nvPr>
        </p:nvSpPr>
        <p:spPr/>
        <p:txBody>
          <a:bodyPr/>
          <a:lstStyle/>
          <a:p>
            <a:r>
              <a:rPr lang="ru-RU" b="1" dirty="0">
                <a:latin typeface="+mn-lt"/>
              </a:rPr>
              <a:t>Мобильная версия сайта</a:t>
            </a:r>
          </a:p>
        </p:txBody>
      </p:sp>
      <p:sp>
        <p:nvSpPr>
          <p:cNvPr id="3" name="Объект 2">
            <a:extLst>
              <a:ext uri="{FF2B5EF4-FFF2-40B4-BE49-F238E27FC236}">
                <a16:creationId xmlns:a16="http://schemas.microsoft.com/office/drawing/2014/main" id="{DF9748E2-7B33-4845-A60A-8DB03351AF34}"/>
              </a:ext>
            </a:extLst>
          </p:cNvPr>
          <p:cNvSpPr>
            <a:spLocks noGrp="1"/>
          </p:cNvSpPr>
          <p:nvPr>
            <p:ph idx="1"/>
          </p:nvPr>
        </p:nvSpPr>
        <p:spPr>
          <a:xfrm>
            <a:off x="838200" y="3151086"/>
            <a:ext cx="5257800" cy="1479637"/>
          </a:xfrm>
        </p:spPr>
        <p:txBody>
          <a:bodyPr>
            <a:normAutofit/>
          </a:bodyPr>
          <a:lstStyle/>
          <a:p>
            <a:pPr marL="0" indent="0">
              <a:lnSpc>
                <a:spcPct val="110000"/>
              </a:lnSpc>
              <a:buNone/>
            </a:pPr>
            <a:r>
              <a:rPr lang="ru-RU" sz="1600" dirty="0"/>
              <a:t>На текущий момент около </a:t>
            </a:r>
            <a:r>
              <a:rPr lang="en-US" sz="1600" dirty="0"/>
              <a:t>4</a:t>
            </a:r>
            <a:r>
              <a:rPr lang="ru-RU" sz="1600" dirty="0"/>
              <a:t>0 процентов посетителей сайта просматривает его со смартфона – и мы к этому подготовились: благодаря мобильной версии весь контент отлично читается с экрана любого устройства!</a:t>
            </a:r>
          </a:p>
        </p:txBody>
      </p:sp>
      <p:pic>
        <p:nvPicPr>
          <p:cNvPr id="10" name="Рисунок 9">
            <a:extLst>
              <a:ext uri="{FF2B5EF4-FFF2-40B4-BE49-F238E27FC236}">
                <a16:creationId xmlns:a16="http://schemas.microsoft.com/office/drawing/2014/main" id="{23E05436-4A6B-4176-A056-DBC47C0705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3525" y="828675"/>
            <a:ext cx="8039100" cy="6029325"/>
          </a:xfrm>
          <a:prstGeom prst="rect">
            <a:avLst/>
          </a:prstGeom>
        </p:spPr>
      </p:pic>
    </p:spTree>
    <p:extLst>
      <p:ext uri="{BB962C8B-B14F-4D97-AF65-F5344CB8AC3E}">
        <p14:creationId xmlns:p14="http://schemas.microsoft.com/office/powerpoint/2010/main" val="159759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B943B1-57DF-4C9D-9A48-760CF89CF20F}"/>
              </a:ext>
            </a:extLst>
          </p:cNvPr>
          <p:cNvSpPr>
            <a:spLocks noGrp="1"/>
          </p:cNvSpPr>
          <p:nvPr>
            <p:ph type="title"/>
          </p:nvPr>
        </p:nvSpPr>
        <p:spPr/>
        <p:txBody>
          <a:bodyPr/>
          <a:lstStyle/>
          <a:p>
            <a:r>
              <a:rPr lang="ru-RU" b="1" dirty="0">
                <a:latin typeface="+mn-lt"/>
              </a:rPr>
              <a:t>Обратная связь</a:t>
            </a:r>
          </a:p>
        </p:txBody>
      </p:sp>
      <p:pic>
        <p:nvPicPr>
          <p:cNvPr id="9" name="Рисунок 8">
            <a:extLst>
              <a:ext uri="{FF2B5EF4-FFF2-40B4-BE49-F238E27FC236}">
                <a16:creationId xmlns:a16="http://schemas.microsoft.com/office/drawing/2014/main" id="{8754B8DB-1AB5-444E-BA8A-8EF0ECE29B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6047" y="5650494"/>
            <a:ext cx="4555853" cy="795617"/>
          </a:xfrm>
          <a:prstGeom prst="rect">
            <a:avLst/>
          </a:prstGeom>
        </p:spPr>
      </p:pic>
      <p:pic>
        <p:nvPicPr>
          <p:cNvPr id="11" name="Рисунок 10">
            <a:extLst>
              <a:ext uri="{FF2B5EF4-FFF2-40B4-BE49-F238E27FC236}">
                <a16:creationId xmlns:a16="http://schemas.microsoft.com/office/drawing/2014/main" id="{36AD0A20-8582-4DF4-AC58-7350085A3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0810" y="4943621"/>
            <a:ext cx="4555850" cy="686693"/>
          </a:xfrm>
          <a:prstGeom prst="rect">
            <a:avLst/>
          </a:prstGeom>
        </p:spPr>
      </p:pic>
      <p:pic>
        <p:nvPicPr>
          <p:cNvPr id="13" name="Рисунок 12">
            <a:extLst>
              <a:ext uri="{FF2B5EF4-FFF2-40B4-BE49-F238E27FC236}">
                <a16:creationId xmlns:a16="http://schemas.microsoft.com/office/drawing/2014/main" id="{9DF90BC6-18D5-4DB1-8C16-5AFB2ACD4E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5572" y="4215680"/>
            <a:ext cx="4574795" cy="691429"/>
          </a:xfrm>
          <a:prstGeom prst="rect">
            <a:avLst/>
          </a:prstGeom>
        </p:spPr>
      </p:pic>
      <p:pic>
        <p:nvPicPr>
          <p:cNvPr id="15" name="Рисунок 14">
            <a:extLst>
              <a:ext uri="{FF2B5EF4-FFF2-40B4-BE49-F238E27FC236}">
                <a16:creationId xmlns:a16="http://schemas.microsoft.com/office/drawing/2014/main" id="{2B5323B9-C469-4666-AB13-4AF060C5BE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574" y="3369318"/>
            <a:ext cx="4551116" cy="809824"/>
          </a:xfrm>
          <a:prstGeom prst="rect">
            <a:avLst/>
          </a:prstGeom>
        </p:spPr>
      </p:pic>
      <p:pic>
        <p:nvPicPr>
          <p:cNvPr id="17" name="Рисунок 16">
            <a:extLst>
              <a:ext uri="{FF2B5EF4-FFF2-40B4-BE49-F238E27FC236}">
                <a16:creationId xmlns:a16="http://schemas.microsoft.com/office/drawing/2014/main" id="{8024F5C3-26FE-4BA2-8DCF-CA0E169E9A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5574" y="2649089"/>
            <a:ext cx="4555850" cy="686693"/>
          </a:xfrm>
          <a:prstGeom prst="rect">
            <a:avLst/>
          </a:prstGeom>
        </p:spPr>
      </p:pic>
      <p:pic>
        <p:nvPicPr>
          <p:cNvPr id="19" name="Рисунок 18">
            <a:extLst>
              <a:ext uri="{FF2B5EF4-FFF2-40B4-BE49-F238E27FC236}">
                <a16:creationId xmlns:a16="http://schemas.microsoft.com/office/drawing/2014/main" id="{10D806FE-73BD-499A-B70A-325C739E7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5574" y="1706971"/>
            <a:ext cx="4551115" cy="909276"/>
          </a:xfrm>
          <a:prstGeom prst="rect">
            <a:avLst/>
          </a:prstGeom>
        </p:spPr>
      </p:pic>
      <p:pic>
        <p:nvPicPr>
          <p:cNvPr id="21" name="Рисунок 20">
            <a:extLst>
              <a:ext uri="{FF2B5EF4-FFF2-40B4-BE49-F238E27FC236}">
                <a16:creationId xmlns:a16="http://schemas.microsoft.com/office/drawing/2014/main" id="{598254C3-61C8-408B-A460-31AE8BC262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575" y="758864"/>
            <a:ext cx="4551116" cy="914012"/>
          </a:xfrm>
          <a:prstGeom prst="rect">
            <a:avLst/>
          </a:prstGeom>
        </p:spPr>
      </p:pic>
      <p:sp>
        <p:nvSpPr>
          <p:cNvPr id="22" name="TextBox 21">
            <a:extLst>
              <a:ext uri="{FF2B5EF4-FFF2-40B4-BE49-F238E27FC236}">
                <a16:creationId xmlns:a16="http://schemas.microsoft.com/office/drawing/2014/main" id="{9462E9C3-24FA-4D15-A051-6995B4B4DE17}"/>
              </a:ext>
            </a:extLst>
          </p:cNvPr>
          <p:cNvSpPr txBox="1"/>
          <p:nvPr/>
        </p:nvSpPr>
        <p:spPr>
          <a:xfrm>
            <a:off x="838200" y="1918663"/>
            <a:ext cx="4848227" cy="791435"/>
          </a:xfrm>
          <a:prstGeom prst="rect">
            <a:avLst/>
          </a:prstGeom>
          <a:noFill/>
        </p:spPr>
        <p:txBody>
          <a:bodyPr wrap="square" rtlCol="0">
            <a:spAutoFit/>
          </a:bodyPr>
          <a:lstStyle/>
          <a:p>
            <a:pPr>
              <a:lnSpc>
                <a:spcPct val="110000"/>
              </a:lnSpc>
            </a:pPr>
            <a:r>
              <a:rPr lang="ru-RU" sz="1400" dirty="0"/>
              <a:t>Под каждым постом есть форма обратной связи, где каждый желающий может оставить свой комментарий, пожелание или конструктивную критику:</a:t>
            </a:r>
          </a:p>
        </p:txBody>
      </p:sp>
      <p:pic>
        <p:nvPicPr>
          <p:cNvPr id="26" name="Рисунок 25">
            <a:extLst>
              <a:ext uri="{FF2B5EF4-FFF2-40B4-BE49-F238E27FC236}">
                <a16:creationId xmlns:a16="http://schemas.microsoft.com/office/drawing/2014/main" id="{59C73D02-E432-4D5F-B182-4BB8FE41F6B1}"/>
              </a:ext>
            </a:extLst>
          </p:cNvPr>
          <p:cNvPicPr>
            <a:picLocks noChangeAspect="1"/>
          </p:cNvPicPr>
          <p:nvPr/>
        </p:nvPicPr>
        <p:blipFill>
          <a:blip r:embed="rId9"/>
          <a:stretch>
            <a:fillRect/>
          </a:stretch>
        </p:blipFill>
        <p:spPr>
          <a:xfrm>
            <a:off x="671513" y="2803527"/>
            <a:ext cx="5257800" cy="2121044"/>
          </a:xfrm>
          <a:prstGeom prst="rect">
            <a:avLst/>
          </a:prstGeom>
        </p:spPr>
      </p:pic>
      <p:sp>
        <p:nvSpPr>
          <p:cNvPr id="27" name="TextBox 26">
            <a:extLst>
              <a:ext uri="{FF2B5EF4-FFF2-40B4-BE49-F238E27FC236}">
                <a16:creationId xmlns:a16="http://schemas.microsoft.com/office/drawing/2014/main" id="{B8A7C3A4-81B8-46B7-BBFB-183731FCEA10}"/>
              </a:ext>
            </a:extLst>
          </p:cNvPr>
          <p:cNvSpPr txBox="1"/>
          <p:nvPr/>
        </p:nvSpPr>
        <p:spPr>
          <a:xfrm>
            <a:off x="838200" y="5018000"/>
            <a:ext cx="4848227" cy="1080296"/>
          </a:xfrm>
          <a:prstGeom prst="rect">
            <a:avLst/>
          </a:prstGeom>
          <a:noFill/>
        </p:spPr>
        <p:txBody>
          <a:bodyPr wrap="square" rtlCol="0">
            <a:spAutoFit/>
          </a:bodyPr>
          <a:lstStyle/>
          <a:p>
            <a:pPr>
              <a:lnSpc>
                <a:spcPct val="110000"/>
              </a:lnSpc>
            </a:pPr>
            <a:r>
              <a:rPr lang="ru-RU" sz="1400" dirty="0"/>
              <a:t>Впрочем, работу профкома ещё никто не критиковал, зато положительных отзывов – огромное количество!</a:t>
            </a:r>
          </a:p>
          <a:p>
            <a:pPr>
              <a:lnSpc>
                <a:spcPct val="110000"/>
              </a:lnSpc>
            </a:pPr>
            <a:r>
              <a:rPr lang="ru-RU" sz="1400" dirty="0"/>
              <a:t>Заходите на </a:t>
            </a:r>
            <a:r>
              <a:rPr lang="en-US" sz="1400" dirty="0">
                <a:solidFill>
                  <a:srgbClr val="C00000"/>
                </a:solidFill>
              </a:rPr>
              <a:t>profkom-ssmu.ru </a:t>
            </a:r>
            <a:r>
              <a:rPr lang="ru-RU" sz="1400" dirty="0"/>
              <a:t>и убедитесь в этом сами! :)</a:t>
            </a:r>
          </a:p>
          <a:p>
            <a:endParaRPr lang="ru-RU" dirty="0"/>
          </a:p>
        </p:txBody>
      </p:sp>
    </p:spTree>
    <p:extLst>
      <p:ext uri="{BB962C8B-B14F-4D97-AF65-F5344CB8AC3E}">
        <p14:creationId xmlns:p14="http://schemas.microsoft.com/office/powerpoint/2010/main" val="1606895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46DD94-3D87-4A4C-9017-7AF76583D2BA}"/>
              </a:ext>
            </a:extLst>
          </p:cNvPr>
          <p:cNvSpPr>
            <a:spLocks noGrp="1"/>
          </p:cNvSpPr>
          <p:nvPr>
            <p:ph type="title"/>
          </p:nvPr>
        </p:nvSpPr>
        <p:spPr/>
        <p:txBody>
          <a:bodyPr/>
          <a:lstStyle/>
          <a:p>
            <a:r>
              <a:rPr lang="ru-RU" b="1" dirty="0">
                <a:latin typeface="+mn-lt"/>
              </a:rPr>
              <a:t>Метрики сайта</a:t>
            </a:r>
          </a:p>
        </p:txBody>
      </p:sp>
      <p:sp>
        <p:nvSpPr>
          <p:cNvPr id="3" name="Объект 2">
            <a:extLst>
              <a:ext uri="{FF2B5EF4-FFF2-40B4-BE49-F238E27FC236}">
                <a16:creationId xmlns:a16="http://schemas.microsoft.com/office/drawing/2014/main" id="{B08C91E2-AA97-4572-AFE1-7E39A275FE9C}"/>
              </a:ext>
            </a:extLst>
          </p:cNvPr>
          <p:cNvSpPr>
            <a:spLocks noGrp="1"/>
          </p:cNvSpPr>
          <p:nvPr>
            <p:ph idx="1"/>
          </p:nvPr>
        </p:nvSpPr>
        <p:spPr>
          <a:xfrm>
            <a:off x="838200" y="2646362"/>
            <a:ext cx="10515600" cy="2498726"/>
          </a:xfrm>
        </p:spPr>
        <p:txBody>
          <a:bodyPr>
            <a:normAutofit/>
          </a:bodyPr>
          <a:lstStyle/>
          <a:p>
            <a:pPr marL="0" indent="0">
              <a:lnSpc>
                <a:spcPct val="110000"/>
              </a:lnSpc>
              <a:buNone/>
            </a:pPr>
            <a:r>
              <a:rPr lang="ru-RU" sz="2400" dirty="0"/>
              <a:t>На протяжении двух с половиной лет мы отслеживаем статистику посещений сайта </a:t>
            </a:r>
            <a:r>
              <a:rPr lang="en-US" sz="2400" dirty="0">
                <a:solidFill>
                  <a:srgbClr val="C00000"/>
                </a:solidFill>
              </a:rPr>
              <a:t>profkom-ssmu.ru </a:t>
            </a:r>
            <a:r>
              <a:rPr lang="ru-RU" sz="2400" dirty="0"/>
              <a:t>с помощью сервиса </a:t>
            </a:r>
            <a:r>
              <a:rPr lang="ru-RU" sz="2400" dirty="0" err="1"/>
              <a:t>Яндекс.Метрика</a:t>
            </a:r>
            <a:r>
              <a:rPr lang="ru-RU" sz="2400" dirty="0"/>
              <a:t>.</a:t>
            </a:r>
          </a:p>
          <a:p>
            <a:pPr marL="0" indent="0">
              <a:lnSpc>
                <a:spcPct val="110000"/>
              </a:lnSpc>
              <a:buNone/>
            </a:pPr>
            <a:r>
              <a:rPr lang="ru-RU" sz="2400" dirty="0"/>
              <a:t>Кроме количества посетителей сервис также позволяет получать данные об источниках трафика, поисковых запросах и поведении пользователей на сайте. Вся эта информация используется для дальнейшего развития сайта.</a:t>
            </a:r>
          </a:p>
        </p:txBody>
      </p:sp>
    </p:spTree>
    <p:extLst>
      <p:ext uri="{BB962C8B-B14F-4D97-AF65-F5344CB8AC3E}">
        <p14:creationId xmlns:p14="http://schemas.microsoft.com/office/powerpoint/2010/main" val="1546965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47A26B-DDBD-4312-B0C8-ADB73C099E71}"/>
              </a:ext>
            </a:extLst>
          </p:cNvPr>
          <p:cNvSpPr>
            <a:spLocks noGrp="1"/>
          </p:cNvSpPr>
          <p:nvPr>
            <p:ph type="title"/>
          </p:nvPr>
        </p:nvSpPr>
        <p:spPr/>
        <p:txBody>
          <a:bodyPr/>
          <a:lstStyle/>
          <a:p>
            <a:r>
              <a:rPr lang="ru-RU" b="1" dirty="0">
                <a:latin typeface="+mn-lt"/>
              </a:rPr>
              <a:t>Статистика сайта: посещаемость</a:t>
            </a:r>
          </a:p>
        </p:txBody>
      </p:sp>
      <p:sp>
        <p:nvSpPr>
          <p:cNvPr id="6" name="TextBox 5">
            <a:extLst>
              <a:ext uri="{FF2B5EF4-FFF2-40B4-BE49-F238E27FC236}">
                <a16:creationId xmlns:a16="http://schemas.microsoft.com/office/drawing/2014/main" id="{808906C4-1F8D-40D7-9C77-D69CEF144C66}"/>
              </a:ext>
            </a:extLst>
          </p:cNvPr>
          <p:cNvSpPr txBox="1"/>
          <p:nvPr/>
        </p:nvSpPr>
        <p:spPr>
          <a:xfrm>
            <a:off x="838201" y="1690688"/>
            <a:ext cx="10515600" cy="523220"/>
          </a:xfrm>
          <a:prstGeom prst="rect">
            <a:avLst/>
          </a:prstGeom>
          <a:noFill/>
        </p:spPr>
        <p:txBody>
          <a:bodyPr wrap="square" rtlCol="0">
            <a:spAutoFit/>
          </a:bodyPr>
          <a:lstStyle/>
          <a:p>
            <a:r>
              <a:rPr lang="ru-RU" sz="1400" dirty="0"/>
              <a:t>На данный момент сайт </a:t>
            </a:r>
            <a:r>
              <a:rPr lang="en-US" sz="1400" dirty="0"/>
              <a:t>profkom-sssmu.ru </a:t>
            </a:r>
            <a:r>
              <a:rPr lang="ru-RU" sz="1400" dirty="0"/>
              <a:t>посещает в среднем</a:t>
            </a:r>
            <a:r>
              <a:rPr lang="en-US" sz="1400" dirty="0"/>
              <a:t> 75-80 </a:t>
            </a:r>
            <a:r>
              <a:rPr lang="ru-RU" sz="1400" dirty="0"/>
              <a:t>человек в сутки, тогда как в 2022 году этот показатель составлял около 35-40 человек в сутки. Пиковая посещаемость – 190 человек в сутки. Ниже приведён график за год – с 28</a:t>
            </a:r>
            <a:r>
              <a:rPr lang="en-US" sz="1400" dirty="0"/>
              <a:t>.03.2021 </a:t>
            </a:r>
            <a:r>
              <a:rPr lang="ru-RU" sz="1400" dirty="0"/>
              <a:t>по 23.06.2023.</a:t>
            </a:r>
          </a:p>
        </p:txBody>
      </p:sp>
      <p:pic>
        <p:nvPicPr>
          <p:cNvPr id="12" name="Объект 11">
            <a:extLst>
              <a:ext uri="{FF2B5EF4-FFF2-40B4-BE49-F238E27FC236}">
                <a16:creationId xmlns:a16="http://schemas.microsoft.com/office/drawing/2014/main" id="{9A32489B-D95B-7881-C88D-A463760CA829}"/>
              </a:ext>
            </a:extLst>
          </p:cNvPr>
          <p:cNvPicPr>
            <a:picLocks noGrp="1" noChangeAspect="1"/>
          </p:cNvPicPr>
          <p:nvPr>
            <p:ph idx="1"/>
          </p:nvPr>
        </p:nvPicPr>
        <p:blipFill>
          <a:blip r:embed="rId2"/>
          <a:stretch>
            <a:fillRect/>
          </a:stretch>
        </p:blipFill>
        <p:spPr>
          <a:xfrm>
            <a:off x="838200" y="2642156"/>
            <a:ext cx="10515600" cy="3850719"/>
          </a:xfrm>
        </p:spPr>
      </p:pic>
    </p:spTree>
    <p:extLst>
      <p:ext uri="{BB962C8B-B14F-4D97-AF65-F5344CB8AC3E}">
        <p14:creationId xmlns:p14="http://schemas.microsoft.com/office/powerpoint/2010/main" val="3051648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32C422-8BEB-493C-9580-9C94AAB80296}"/>
              </a:ext>
            </a:extLst>
          </p:cNvPr>
          <p:cNvSpPr>
            <a:spLocks noGrp="1"/>
          </p:cNvSpPr>
          <p:nvPr>
            <p:ph type="title"/>
          </p:nvPr>
        </p:nvSpPr>
        <p:spPr/>
        <p:txBody>
          <a:bodyPr/>
          <a:lstStyle/>
          <a:p>
            <a:r>
              <a:rPr lang="ru-RU" b="1" dirty="0">
                <a:latin typeface="+mn-lt"/>
              </a:rPr>
              <a:t>Статистика сайта: прочая информация</a:t>
            </a:r>
          </a:p>
        </p:txBody>
      </p:sp>
      <p:sp>
        <p:nvSpPr>
          <p:cNvPr id="10" name="TextBox 9">
            <a:extLst>
              <a:ext uri="{FF2B5EF4-FFF2-40B4-BE49-F238E27FC236}">
                <a16:creationId xmlns:a16="http://schemas.microsoft.com/office/drawing/2014/main" id="{613A4841-E599-4D2A-B353-92F81F78E99B}"/>
              </a:ext>
            </a:extLst>
          </p:cNvPr>
          <p:cNvSpPr txBox="1"/>
          <p:nvPr/>
        </p:nvSpPr>
        <p:spPr>
          <a:xfrm>
            <a:off x="922789" y="1593908"/>
            <a:ext cx="10431011" cy="1028423"/>
          </a:xfrm>
          <a:prstGeom prst="rect">
            <a:avLst/>
          </a:prstGeom>
          <a:noFill/>
        </p:spPr>
        <p:txBody>
          <a:bodyPr wrap="square" rtlCol="0">
            <a:spAutoFit/>
          </a:bodyPr>
          <a:lstStyle/>
          <a:p>
            <a:pPr>
              <a:lnSpc>
                <a:spcPct val="110000"/>
              </a:lnSpc>
            </a:pPr>
            <a:r>
              <a:rPr lang="ru-RU" sz="1400" dirty="0"/>
              <a:t>Кроме посещаемости отслеживаем ряд важных параметров: поисковые запросы, самые популярные страницы, статистику по устройствам, время загрузки каждой страницы – всё это используется для совершенствования сайта. К примеру, анализ таких данных за последний год позволил выявить и исправить проблемные места в мобильной версии, а также вовремя применить технологии сжатия изображений для экономии трафика посетителя и ресурсов сервера.</a:t>
            </a:r>
          </a:p>
        </p:txBody>
      </p:sp>
      <p:grpSp>
        <p:nvGrpSpPr>
          <p:cNvPr id="17" name="Группа 16">
            <a:extLst>
              <a:ext uri="{FF2B5EF4-FFF2-40B4-BE49-F238E27FC236}">
                <a16:creationId xmlns:a16="http://schemas.microsoft.com/office/drawing/2014/main" id="{D60B7D3C-3C8C-645A-5FF1-7B0D36BC2BD9}"/>
              </a:ext>
            </a:extLst>
          </p:cNvPr>
          <p:cNvGrpSpPr/>
          <p:nvPr/>
        </p:nvGrpSpPr>
        <p:grpSpPr>
          <a:xfrm>
            <a:off x="1501140" y="2733814"/>
            <a:ext cx="9189720" cy="3492995"/>
            <a:chOff x="1531620" y="2733814"/>
            <a:chExt cx="9189720" cy="3492995"/>
          </a:xfrm>
        </p:grpSpPr>
        <p:pic>
          <p:nvPicPr>
            <p:cNvPr id="12" name="Рисунок 11">
              <a:extLst>
                <a:ext uri="{FF2B5EF4-FFF2-40B4-BE49-F238E27FC236}">
                  <a16:creationId xmlns:a16="http://schemas.microsoft.com/office/drawing/2014/main" id="{8B074DBB-3B54-F223-18E2-FE079AE38740}"/>
                </a:ext>
              </a:extLst>
            </p:cNvPr>
            <p:cNvPicPr>
              <a:picLocks noChangeAspect="1"/>
            </p:cNvPicPr>
            <p:nvPr/>
          </p:nvPicPr>
          <p:blipFill>
            <a:blip r:embed="rId2"/>
            <a:stretch>
              <a:fillRect/>
            </a:stretch>
          </p:blipFill>
          <p:spPr>
            <a:xfrm>
              <a:off x="1531620" y="2733814"/>
              <a:ext cx="2904288" cy="3492995"/>
            </a:xfrm>
            <a:prstGeom prst="rect">
              <a:avLst/>
            </a:prstGeom>
          </p:spPr>
        </p:pic>
        <p:pic>
          <p:nvPicPr>
            <p:cNvPr id="14" name="Рисунок 13">
              <a:extLst>
                <a:ext uri="{FF2B5EF4-FFF2-40B4-BE49-F238E27FC236}">
                  <a16:creationId xmlns:a16="http://schemas.microsoft.com/office/drawing/2014/main" id="{294CB0FD-94ED-9C13-EBEE-F8F77AE8A143}"/>
                </a:ext>
              </a:extLst>
            </p:cNvPr>
            <p:cNvPicPr>
              <a:picLocks noChangeAspect="1"/>
            </p:cNvPicPr>
            <p:nvPr/>
          </p:nvPicPr>
          <p:blipFill>
            <a:blip r:embed="rId3"/>
            <a:stretch>
              <a:fillRect/>
            </a:stretch>
          </p:blipFill>
          <p:spPr>
            <a:xfrm>
              <a:off x="4588899" y="2733814"/>
              <a:ext cx="2757467" cy="3482835"/>
            </a:xfrm>
            <a:prstGeom prst="rect">
              <a:avLst/>
            </a:prstGeom>
          </p:spPr>
        </p:pic>
        <p:pic>
          <p:nvPicPr>
            <p:cNvPr id="16" name="Рисунок 15">
              <a:extLst>
                <a:ext uri="{FF2B5EF4-FFF2-40B4-BE49-F238E27FC236}">
                  <a16:creationId xmlns:a16="http://schemas.microsoft.com/office/drawing/2014/main" id="{62649AE6-561D-EA42-9456-CD21716CE019}"/>
                </a:ext>
              </a:extLst>
            </p:cNvPr>
            <p:cNvPicPr>
              <a:picLocks noChangeAspect="1"/>
            </p:cNvPicPr>
            <p:nvPr/>
          </p:nvPicPr>
          <p:blipFill>
            <a:blip r:embed="rId4"/>
            <a:stretch>
              <a:fillRect/>
            </a:stretch>
          </p:blipFill>
          <p:spPr>
            <a:xfrm>
              <a:off x="7499357" y="2733814"/>
              <a:ext cx="3221983" cy="3465034"/>
            </a:xfrm>
            <a:prstGeom prst="rect">
              <a:avLst/>
            </a:prstGeom>
          </p:spPr>
        </p:pic>
      </p:grpSp>
    </p:spTree>
    <p:extLst>
      <p:ext uri="{BB962C8B-B14F-4D97-AF65-F5344CB8AC3E}">
        <p14:creationId xmlns:p14="http://schemas.microsoft.com/office/powerpoint/2010/main" val="2128871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32C422-8BEB-493C-9580-9C94AAB80296}"/>
              </a:ext>
            </a:extLst>
          </p:cNvPr>
          <p:cNvSpPr>
            <a:spLocks noGrp="1"/>
          </p:cNvSpPr>
          <p:nvPr>
            <p:ph type="title"/>
          </p:nvPr>
        </p:nvSpPr>
        <p:spPr/>
        <p:txBody>
          <a:bodyPr/>
          <a:lstStyle/>
          <a:p>
            <a:r>
              <a:rPr lang="ru-RU" b="1" dirty="0">
                <a:latin typeface="+mn-lt"/>
              </a:rPr>
              <a:t>Вступайте в профсоюз!</a:t>
            </a:r>
          </a:p>
        </p:txBody>
      </p:sp>
      <p:pic>
        <p:nvPicPr>
          <p:cNvPr id="3" name="Picture 2">
            <a:extLst>
              <a:ext uri="{FF2B5EF4-FFF2-40B4-BE49-F238E27FC236}">
                <a16:creationId xmlns:a16="http://schemas.microsoft.com/office/drawing/2014/main" id="{58051B46-8D44-9391-5CDB-BDDF17E63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1535" y="1761593"/>
            <a:ext cx="4628930" cy="467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024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4A4F8A3-B1B5-4916-8B77-A8A5C75E0204}"/>
              </a:ext>
            </a:extLst>
          </p:cNvPr>
          <p:cNvSpPr>
            <a:spLocks noGrp="1"/>
          </p:cNvSpPr>
          <p:nvPr>
            <p:ph idx="1"/>
          </p:nvPr>
        </p:nvSpPr>
        <p:spPr>
          <a:xfrm>
            <a:off x="838200" y="2984500"/>
            <a:ext cx="10515600" cy="889000"/>
          </a:xfrm>
        </p:spPr>
        <p:txBody>
          <a:bodyPr>
            <a:normAutofit/>
          </a:bodyPr>
          <a:lstStyle/>
          <a:p>
            <a:pPr marL="0" indent="0" algn="ctr">
              <a:buNone/>
            </a:pPr>
            <a:r>
              <a:rPr lang="ru-RU" sz="4000" b="1" dirty="0"/>
              <a:t>Благодарю за внимание!</a:t>
            </a:r>
          </a:p>
        </p:txBody>
      </p:sp>
    </p:spTree>
    <p:extLst>
      <p:ext uri="{BB962C8B-B14F-4D97-AF65-F5344CB8AC3E}">
        <p14:creationId xmlns:p14="http://schemas.microsoft.com/office/powerpoint/2010/main" val="371701742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2068</TotalTime>
  <Words>1291</Words>
  <Application>Microsoft Office PowerPoint</Application>
  <PresentationFormat>Широкоэкранный</PresentationFormat>
  <Paragraphs>99</Paragraphs>
  <Slides>24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24</vt:i4>
      </vt:variant>
    </vt:vector>
  </HeadingPairs>
  <TitlesOfParts>
    <vt:vector size="30" baseType="lpstr">
      <vt:lpstr>Arial</vt:lpstr>
      <vt:lpstr>Calibri</vt:lpstr>
      <vt:lpstr>Calibri Light</vt:lpstr>
      <vt:lpstr>Rubik</vt:lpstr>
      <vt:lpstr>Wingdings</vt:lpstr>
      <vt:lpstr>Тема Office</vt:lpstr>
      <vt:lpstr>Отчет о работе профкома СибГМУ в цифрах и фактах</vt:lpstr>
      <vt:lpstr>Сила профсоюза в гармонии нового и старого, инноваций и традиций!</vt:lpstr>
      <vt:lpstr>Социальное партнёрство</vt:lpstr>
      <vt:lpstr>О деятельности профкома</vt:lpstr>
      <vt:lpstr>Численность профсоюза</vt:lpstr>
      <vt:lpstr>Денежные поступления в фонд</vt:lpstr>
      <vt:lpstr>Расходы профсоюза</vt:lpstr>
      <vt:lpstr>Подробнее о материальной помощи</vt:lpstr>
      <vt:lpstr>Факты и статистика: коротко</vt:lpstr>
      <vt:lpstr>Забота о здоровье сотрудников</vt:lpstr>
      <vt:lpstr>Поддержка профсоюза подразделениями</vt:lpstr>
      <vt:lpstr>Билеты на концерты и в театры</vt:lpstr>
      <vt:lpstr>Спортивные мероприятия</vt:lpstr>
      <vt:lpstr>Мастер-классы для детей</vt:lpstr>
      <vt:lpstr>Детские праздники</vt:lpstr>
      <vt:lpstr>Конкурсы рисунков</vt:lpstr>
      <vt:lpstr>Сайт профкома</vt:lpstr>
      <vt:lpstr>Мобильная версия сайта</vt:lpstr>
      <vt:lpstr>Обратная связь</vt:lpstr>
      <vt:lpstr>Метрики сайта</vt:lpstr>
      <vt:lpstr>Статистика сайта: посещаемость</vt:lpstr>
      <vt:lpstr>Статистика сайта: прочая информация</vt:lpstr>
      <vt:lpstr>Вступайте в профсоюз!</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Романова Елена Викторовна</cp:lastModifiedBy>
  <cp:revision>70</cp:revision>
  <dcterms:created xsi:type="dcterms:W3CDTF">2021-10-25T08:59:21Z</dcterms:created>
  <dcterms:modified xsi:type="dcterms:W3CDTF">2023-06-26T13:24:53Z</dcterms:modified>
</cp:coreProperties>
</file>